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57" r:id="rId3"/>
    <p:sldId id="258" r:id="rId4"/>
    <p:sldId id="259" r:id="rId5"/>
    <p:sldId id="260" r:id="rId6"/>
    <p:sldId id="992" r:id="rId7"/>
    <p:sldId id="1057" r:id="rId8"/>
    <p:sldId id="1058" r:id="rId9"/>
    <p:sldId id="1131" r:id="rId10"/>
    <p:sldId id="1132" r:id="rId11"/>
    <p:sldId id="1059" r:id="rId12"/>
    <p:sldId id="1138" r:id="rId13"/>
    <p:sldId id="971" r:id="rId14"/>
    <p:sldId id="1140" r:id="rId15"/>
    <p:sldId id="1139" r:id="rId16"/>
    <p:sldId id="1141" r:id="rId17"/>
    <p:sldId id="1142" r:id="rId18"/>
    <p:sldId id="1070" r:id="rId19"/>
    <p:sldId id="1143" r:id="rId20"/>
    <p:sldId id="1073" r:id="rId21"/>
    <p:sldId id="1144" r:id="rId22"/>
    <p:sldId id="1011" r:id="rId23"/>
    <p:sldId id="1146" r:id="rId24"/>
    <p:sldId id="1147" r:id="rId25"/>
    <p:sldId id="1150" r:id="rId26"/>
    <p:sldId id="1151" r:id="rId27"/>
    <p:sldId id="1152" r:id="rId28"/>
    <p:sldId id="1153" r:id="rId29"/>
    <p:sldId id="1154" r:id="rId30"/>
    <p:sldId id="1155" r:id="rId31"/>
    <p:sldId id="1156" r:id="rId32"/>
    <p:sldId id="1157" r:id="rId33"/>
    <p:sldId id="1158" r:id="rId34"/>
    <p:sldId id="1159" r:id="rId35"/>
    <p:sldId id="1160" r:id="rId36"/>
    <p:sldId id="1161" r:id="rId37"/>
    <p:sldId id="1163" r:id="rId38"/>
    <p:sldId id="1164" r:id="rId39"/>
    <p:sldId id="1166" r:id="rId40"/>
    <p:sldId id="1167" r:id="rId41"/>
    <p:sldId id="1168" r:id="rId42"/>
    <p:sldId id="1169" r:id="rId43"/>
    <p:sldId id="1170" r:id="rId44"/>
    <p:sldId id="1171" r:id="rId45"/>
    <p:sldId id="1172" r:id="rId46"/>
    <p:sldId id="1173" r:id="rId47"/>
    <p:sldId id="1174" r:id="rId48"/>
    <p:sldId id="1126" r:id="rId49"/>
    <p:sldId id="1175" r:id="rId50"/>
    <p:sldId id="1062" r:id="rId51"/>
    <p:sldId id="1064" r:id="rId52"/>
    <p:sldId id="1176" r:id="rId53"/>
    <p:sldId id="1177" r:id="rId54"/>
    <p:sldId id="1178" r:id="rId55"/>
    <p:sldId id="1069" r:id="rId56"/>
    <p:sldId id="1179" r:id="rId57"/>
    <p:sldId id="1180" r:id="rId58"/>
    <p:sldId id="1181" r:id="rId59"/>
    <p:sldId id="1215" r:id="rId60"/>
    <p:sldId id="1182" r:id="rId61"/>
    <p:sldId id="1183" r:id="rId62"/>
    <p:sldId id="1184" r:id="rId63"/>
    <p:sldId id="1185" r:id="rId64"/>
    <p:sldId id="1186" r:id="rId65"/>
    <p:sldId id="1216" r:id="rId66"/>
    <p:sldId id="1187" r:id="rId67"/>
    <p:sldId id="1188" r:id="rId68"/>
    <p:sldId id="1189" r:id="rId69"/>
    <p:sldId id="1190" r:id="rId70"/>
    <p:sldId id="1192" r:id="rId71"/>
    <p:sldId id="1193" r:id="rId72"/>
    <p:sldId id="1194" r:id="rId73"/>
    <p:sldId id="1191" r:id="rId74"/>
    <p:sldId id="1195" r:id="rId75"/>
    <p:sldId id="1196" r:id="rId76"/>
    <p:sldId id="1197" r:id="rId77"/>
    <p:sldId id="1198" r:id="rId78"/>
    <p:sldId id="1199" r:id="rId79"/>
    <p:sldId id="1200" r:id="rId80"/>
    <p:sldId id="1118" r:id="rId81"/>
    <p:sldId id="1201" r:id="rId82"/>
    <p:sldId id="1202" r:id="rId83"/>
    <p:sldId id="1204" r:id="rId84"/>
    <p:sldId id="1203" r:id="rId85"/>
    <p:sldId id="1205" r:id="rId86"/>
    <p:sldId id="1206" r:id="rId87"/>
    <p:sldId id="1207" r:id="rId88"/>
    <p:sldId id="1208" r:id="rId89"/>
    <p:sldId id="1209" r:id="rId90"/>
    <p:sldId id="1212" r:id="rId91"/>
    <p:sldId id="1214" r:id="rId92"/>
    <p:sldId id="1135" r:id="rId93"/>
    <p:sldId id="1052" r:id="rId94"/>
    <p:sldId id="1053" r:id="rId95"/>
    <p:sldId id="1210"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18D43-7B9F-C794-5A97-076A29EDE7F5}" name="Leah Roderman" initials="LR" userId="S::lroderman@changelabsolutions.org::acf564fb-44d5-4c3e-ad87-fa1847d1a4ca" providerId="AD"/>
  <p188:author id="{188BC886-8DA5-FE1E-5389-86067FEF53F7}" name="Chelsea Wu" initials="CW" userId="S::cwu@changelabsolutions.org::9718ccf3-4618-40fc-b282-eb5605b6053c" providerId="AD"/>
  <p188:author id="{2BC21287-28FC-5FBE-7A2C-0D0A54F1383E}" name="Chelsea Wu" initials="CW" userId="Chelsea Wu"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errell, Abigail (CDC/DDPHSIS/CSTLTS/OD)" initials="FA(" lastIdx="14" clrIdx="6">
    <p:extLst>
      <p:ext uri="{19B8F6BF-5375-455C-9EA6-DF929625EA0E}">
        <p15:presenceInfo xmlns:p15="http://schemas.microsoft.com/office/powerpoint/2012/main" userId="S::jwz3@cdc.gov::3d182207-3fb8-41c9-a106-68864e811062" providerId="AD"/>
      </p:ext>
    </p:extLst>
  </p:cmAuthor>
  <p:cmAuthor id="1" name="Leah Roderman" initials="LR" lastIdx="238" clrIdx="0">
    <p:extLst>
      <p:ext uri="{19B8F6BF-5375-455C-9EA6-DF929625EA0E}">
        <p15:presenceInfo xmlns:p15="http://schemas.microsoft.com/office/powerpoint/2012/main" userId="S::lroderman@changelabsolutions.org::acf564fb-44d5-4c3e-ad87-fa1847d1a4ca" providerId="AD"/>
      </p:ext>
    </p:extLst>
  </p:cmAuthor>
  <p:cmAuthor id="8" name="Julia" initials="J" lastIdx="20" clrIdx="7">
    <p:extLst>
      <p:ext uri="{19B8F6BF-5375-455C-9EA6-DF929625EA0E}">
        <p15:presenceInfo xmlns:p15="http://schemas.microsoft.com/office/powerpoint/2012/main" userId="S::wpc8@cdc.gov::bfb599a5-d34a-448f-8a79-bb279e3021f6" providerId="AD"/>
      </p:ext>
    </p:extLst>
  </p:cmAuthor>
  <p:cmAuthor id="2" name="Chelsea Wu" initials="CW" lastIdx="45" clrIdx="1">
    <p:extLst>
      <p:ext uri="{19B8F6BF-5375-455C-9EA6-DF929625EA0E}">
        <p15:presenceInfo xmlns:p15="http://schemas.microsoft.com/office/powerpoint/2012/main" userId="S::cwu@changelabsolutions.org::9718ccf3-4618-40fc-b282-eb5605b6053c" providerId="AD"/>
      </p:ext>
    </p:extLst>
  </p:cmAuthor>
  <p:cmAuthor id="9" name="Penn, Matthew S. (CDC/DDPHSIS/CSTLTS/OD)" initials="PMS(" lastIdx="2" clrIdx="8">
    <p:extLst>
      <p:ext uri="{19B8F6BF-5375-455C-9EA6-DF929625EA0E}">
        <p15:presenceInfo xmlns:p15="http://schemas.microsoft.com/office/powerpoint/2012/main" userId="S::ITV1@cdc.gov::9c4ace8e-06a2-4409-9543-89c867030ab7" providerId="AD"/>
      </p:ext>
    </p:extLst>
  </p:cmAuthor>
  <p:cmAuthor id="3" name="Rebecca Johnson" initials="RJ" lastIdx="13" clrIdx="2">
    <p:extLst>
      <p:ext uri="{19B8F6BF-5375-455C-9EA6-DF929625EA0E}">
        <p15:presenceInfo xmlns:p15="http://schemas.microsoft.com/office/powerpoint/2012/main" userId="S::rjohnson@changelabsolutions.org::8e7f350a-d4e5-4e61-be65-c13b6aa8a299" providerId="AD"/>
      </p:ext>
    </p:extLst>
  </p:cmAuthor>
  <p:cmAuthor id="10" name="Wigington, Corinne J. (CDC/DDPHSIS/CSTLTS/OD)" initials="WCJ(" lastIdx="2" clrIdx="9">
    <p:extLst>
      <p:ext uri="{19B8F6BF-5375-455C-9EA6-DF929625EA0E}">
        <p15:presenceInfo xmlns:p15="http://schemas.microsoft.com/office/powerpoint/2012/main" userId="S::JGI2@cdc.gov::e48f05b2-83aa-406c-b066-6184a04793ae" providerId="AD"/>
      </p:ext>
    </p:extLst>
  </p:cmAuthor>
  <p:cmAuthor id="4" name="Alexis Etow" initials="AE" lastIdx="157" clrIdx="3"/>
  <p:cmAuthor id="11" name="Kim Arroyo Williamson" initials="KAW" lastIdx="2" clrIdx="10">
    <p:extLst>
      <p:ext uri="{19B8F6BF-5375-455C-9EA6-DF929625EA0E}">
        <p15:presenceInfo xmlns:p15="http://schemas.microsoft.com/office/powerpoint/2012/main" userId="S::kwilliamson@changelabsolutions.org::d28fa913-59c6-49b3-a67e-55ef904a6f70" providerId="AD"/>
      </p:ext>
    </p:extLst>
  </p:cmAuthor>
  <p:cmAuthor id="5" name="Pham, Florence (CDC/DDPHSIS/CSTLTS/OD) (CTR)" initials="PF((" lastIdx="20" clrIdx="4">
    <p:extLst>
      <p:ext uri="{19B8F6BF-5375-455C-9EA6-DF929625EA0E}">
        <p15:presenceInfo xmlns:p15="http://schemas.microsoft.com/office/powerpoint/2012/main" userId="S::xht8@cdc.gov::a6dcb8d5-0ba5-4b0d-8f8d-dcb45058e03d" providerId="AD"/>
      </p:ext>
    </p:extLst>
  </p:cmAuthor>
  <p:cmAuthor id="6" name="Hawkins-Cox, Diane K. (CDC/DDPHSIS/CSTLTS/OD) (CTR)" initials="HDK((" lastIdx="122" clrIdx="5">
    <p:extLst>
      <p:ext uri="{19B8F6BF-5375-455C-9EA6-DF929625EA0E}">
        <p15:presenceInfo xmlns:p15="http://schemas.microsoft.com/office/powerpoint/2012/main" userId="S::jzo0@cdc.gov::3a6400b4-50bf-4032-bd60-98266236f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3" autoAdjust="0"/>
    <p:restoredTop sz="89270" autoAdjust="0"/>
  </p:normalViewPr>
  <p:slideViewPr>
    <p:cSldViewPr snapToGrid="0">
      <p:cViewPr varScale="1">
        <p:scale>
          <a:sx n="80" d="100"/>
          <a:sy n="80" d="100"/>
        </p:scale>
        <p:origin x="22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2C09F-5E89-43A8-B05F-F0265F82DB12}"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97B55-6465-4D18-9951-F1B217141AC3}" type="slidenum">
              <a:rPr lang="en-US" smtClean="0"/>
              <a:t>‹#›</a:t>
            </a:fld>
            <a:endParaRPr lang="en-US" dirty="0"/>
          </a:p>
        </p:txBody>
      </p:sp>
    </p:spTree>
    <p:extLst>
      <p:ext uri="{BB962C8B-B14F-4D97-AF65-F5344CB8AC3E}">
        <p14:creationId xmlns:p14="http://schemas.microsoft.com/office/powerpoint/2010/main" val="375840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a:t>
            </a:fld>
            <a:endParaRPr lang="en-US" dirty="0"/>
          </a:p>
        </p:txBody>
      </p:sp>
    </p:spTree>
    <p:extLst>
      <p:ext uri="{BB962C8B-B14F-4D97-AF65-F5344CB8AC3E}">
        <p14:creationId xmlns:p14="http://schemas.microsoft.com/office/powerpoint/2010/main" val="168898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10</a:t>
            </a:fld>
            <a:endParaRPr lang="en-US" dirty="0"/>
          </a:p>
        </p:txBody>
      </p:sp>
    </p:spTree>
    <p:extLst>
      <p:ext uri="{BB962C8B-B14F-4D97-AF65-F5344CB8AC3E}">
        <p14:creationId xmlns:p14="http://schemas.microsoft.com/office/powerpoint/2010/main" val="411371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11</a:t>
            </a:fld>
            <a:endParaRPr lang="en-US" dirty="0"/>
          </a:p>
        </p:txBody>
      </p:sp>
    </p:spTree>
    <p:extLst>
      <p:ext uri="{BB962C8B-B14F-4D97-AF65-F5344CB8AC3E}">
        <p14:creationId xmlns:p14="http://schemas.microsoft.com/office/powerpoint/2010/main" val="149547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12</a:t>
            </a:fld>
            <a:endParaRPr lang="en-US" dirty="0"/>
          </a:p>
        </p:txBody>
      </p:sp>
    </p:spTree>
    <p:extLst>
      <p:ext uri="{BB962C8B-B14F-4D97-AF65-F5344CB8AC3E}">
        <p14:creationId xmlns:p14="http://schemas.microsoft.com/office/powerpoint/2010/main" val="246690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13</a:t>
            </a:fld>
            <a:endParaRPr lang="en-US" dirty="0"/>
          </a:p>
        </p:txBody>
      </p:sp>
    </p:spTree>
    <p:extLst>
      <p:ext uri="{BB962C8B-B14F-4D97-AF65-F5344CB8AC3E}">
        <p14:creationId xmlns:p14="http://schemas.microsoft.com/office/powerpoint/2010/main" val="16975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14</a:t>
            </a:fld>
            <a:endParaRPr lang="en-US" dirty="0"/>
          </a:p>
        </p:txBody>
      </p:sp>
    </p:spTree>
    <p:extLst>
      <p:ext uri="{BB962C8B-B14F-4D97-AF65-F5344CB8AC3E}">
        <p14:creationId xmlns:p14="http://schemas.microsoft.com/office/powerpoint/2010/main" val="44326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15</a:t>
            </a:fld>
            <a:endParaRPr lang="en-US" dirty="0"/>
          </a:p>
        </p:txBody>
      </p:sp>
    </p:spTree>
    <p:extLst>
      <p:ext uri="{BB962C8B-B14F-4D97-AF65-F5344CB8AC3E}">
        <p14:creationId xmlns:p14="http://schemas.microsoft.com/office/powerpoint/2010/main" val="40571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16</a:t>
            </a:fld>
            <a:endParaRPr lang="en-US" dirty="0"/>
          </a:p>
        </p:txBody>
      </p:sp>
    </p:spTree>
    <p:extLst>
      <p:ext uri="{BB962C8B-B14F-4D97-AF65-F5344CB8AC3E}">
        <p14:creationId xmlns:p14="http://schemas.microsoft.com/office/powerpoint/2010/main" val="28852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17</a:t>
            </a:fld>
            <a:endParaRPr lang="en-US" dirty="0"/>
          </a:p>
        </p:txBody>
      </p:sp>
    </p:spTree>
    <p:extLst>
      <p:ext uri="{BB962C8B-B14F-4D97-AF65-F5344CB8AC3E}">
        <p14:creationId xmlns:p14="http://schemas.microsoft.com/office/powerpoint/2010/main" val="187258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18</a:t>
            </a:fld>
            <a:endParaRPr lang="en-US" dirty="0"/>
          </a:p>
        </p:txBody>
      </p:sp>
    </p:spTree>
    <p:extLst>
      <p:ext uri="{BB962C8B-B14F-4D97-AF65-F5344CB8AC3E}">
        <p14:creationId xmlns:p14="http://schemas.microsoft.com/office/powerpoint/2010/main" val="385824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19</a:t>
            </a:fld>
            <a:endParaRPr lang="en-US" dirty="0"/>
          </a:p>
        </p:txBody>
      </p:sp>
    </p:spTree>
    <p:extLst>
      <p:ext uri="{BB962C8B-B14F-4D97-AF65-F5344CB8AC3E}">
        <p14:creationId xmlns:p14="http://schemas.microsoft.com/office/powerpoint/2010/main" val="242308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a:t>
            </a:fld>
            <a:endParaRPr lang="en-US" dirty="0"/>
          </a:p>
        </p:txBody>
      </p:sp>
    </p:spTree>
    <p:extLst>
      <p:ext uri="{BB962C8B-B14F-4D97-AF65-F5344CB8AC3E}">
        <p14:creationId xmlns:p14="http://schemas.microsoft.com/office/powerpoint/2010/main" val="69383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20</a:t>
            </a:fld>
            <a:endParaRPr lang="en-US" dirty="0"/>
          </a:p>
        </p:txBody>
      </p:sp>
    </p:spTree>
    <p:extLst>
      <p:ext uri="{BB962C8B-B14F-4D97-AF65-F5344CB8AC3E}">
        <p14:creationId xmlns:p14="http://schemas.microsoft.com/office/powerpoint/2010/main" val="41771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21</a:t>
            </a:fld>
            <a:endParaRPr lang="en-US" dirty="0"/>
          </a:p>
        </p:txBody>
      </p:sp>
    </p:spTree>
    <p:extLst>
      <p:ext uri="{BB962C8B-B14F-4D97-AF65-F5344CB8AC3E}">
        <p14:creationId xmlns:p14="http://schemas.microsoft.com/office/powerpoint/2010/main" val="4269463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22</a:t>
            </a:fld>
            <a:endParaRPr lang="en-US" dirty="0"/>
          </a:p>
        </p:txBody>
      </p:sp>
    </p:spTree>
    <p:extLst>
      <p:ext uri="{BB962C8B-B14F-4D97-AF65-F5344CB8AC3E}">
        <p14:creationId xmlns:p14="http://schemas.microsoft.com/office/powerpoint/2010/main" val="1587545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23</a:t>
            </a:fld>
            <a:endParaRPr lang="en-US" dirty="0"/>
          </a:p>
        </p:txBody>
      </p:sp>
    </p:spTree>
    <p:extLst>
      <p:ext uri="{BB962C8B-B14F-4D97-AF65-F5344CB8AC3E}">
        <p14:creationId xmlns:p14="http://schemas.microsoft.com/office/powerpoint/2010/main" val="166258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24</a:t>
            </a:fld>
            <a:endParaRPr lang="en-US" dirty="0"/>
          </a:p>
        </p:txBody>
      </p:sp>
    </p:spTree>
    <p:extLst>
      <p:ext uri="{BB962C8B-B14F-4D97-AF65-F5344CB8AC3E}">
        <p14:creationId xmlns:p14="http://schemas.microsoft.com/office/powerpoint/2010/main" val="299186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25</a:t>
            </a:fld>
            <a:endParaRPr lang="en-US" dirty="0"/>
          </a:p>
        </p:txBody>
      </p:sp>
    </p:spTree>
    <p:extLst>
      <p:ext uri="{BB962C8B-B14F-4D97-AF65-F5344CB8AC3E}">
        <p14:creationId xmlns:p14="http://schemas.microsoft.com/office/powerpoint/2010/main" val="258422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26</a:t>
            </a:fld>
            <a:endParaRPr lang="en-US" dirty="0"/>
          </a:p>
        </p:txBody>
      </p:sp>
    </p:spTree>
    <p:extLst>
      <p:ext uri="{BB962C8B-B14F-4D97-AF65-F5344CB8AC3E}">
        <p14:creationId xmlns:p14="http://schemas.microsoft.com/office/powerpoint/2010/main" val="3666084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27</a:t>
            </a:fld>
            <a:endParaRPr lang="en-US" dirty="0"/>
          </a:p>
        </p:txBody>
      </p:sp>
    </p:spTree>
    <p:extLst>
      <p:ext uri="{BB962C8B-B14F-4D97-AF65-F5344CB8AC3E}">
        <p14:creationId xmlns:p14="http://schemas.microsoft.com/office/powerpoint/2010/main" val="148031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altLang="ja-JP" dirty="0"/>
          </a:p>
        </p:txBody>
      </p:sp>
      <p:sp>
        <p:nvSpPr>
          <p:cNvPr id="4" name="Slide Number Placeholder 3"/>
          <p:cNvSpPr>
            <a:spLocks noGrp="1"/>
          </p:cNvSpPr>
          <p:nvPr>
            <p:ph type="sldNum" sz="quarter" idx="5"/>
          </p:nvPr>
        </p:nvSpPr>
        <p:spPr/>
        <p:txBody>
          <a:bodyPr/>
          <a:lstStyle/>
          <a:p>
            <a:fld id="{95997B55-6465-4D18-9951-F1B217141AC3}" type="slidenum">
              <a:rPr lang="en-US" smtClean="0"/>
              <a:t>28</a:t>
            </a:fld>
            <a:endParaRPr lang="en-US" dirty="0"/>
          </a:p>
        </p:txBody>
      </p:sp>
    </p:spTree>
    <p:extLst>
      <p:ext uri="{BB962C8B-B14F-4D97-AF65-F5344CB8AC3E}">
        <p14:creationId xmlns:p14="http://schemas.microsoft.com/office/powerpoint/2010/main" val="166257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29</a:t>
            </a:fld>
            <a:endParaRPr lang="en-US" dirty="0"/>
          </a:p>
        </p:txBody>
      </p:sp>
    </p:spTree>
    <p:extLst>
      <p:ext uri="{BB962C8B-B14F-4D97-AF65-F5344CB8AC3E}">
        <p14:creationId xmlns:p14="http://schemas.microsoft.com/office/powerpoint/2010/main" val="92711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a:t>
            </a:fld>
            <a:endParaRPr lang="en-US" dirty="0"/>
          </a:p>
        </p:txBody>
      </p:sp>
    </p:spTree>
    <p:extLst>
      <p:ext uri="{BB962C8B-B14F-4D97-AF65-F5344CB8AC3E}">
        <p14:creationId xmlns:p14="http://schemas.microsoft.com/office/powerpoint/2010/main" val="2656313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30</a:t>
            </a:fld>
            <a:endParaRPr lang="en-US" dirty="0"/>
          </a:p>
        </p:txBody>
      </p:sp>
    </p:spTree>
    <p:extLst>
      <p:ext uri="{BB962C8B-B14F-4D97-AF65-F5344CB8AC3E}">
        <p14:creationId xmlns:p14="http://schemas.microsoft.com/office/powerpoint/2010/main" val="2050282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2EAB69DD-63E0-3245-B611-599196AA0D37}" type="slidenum">
              <a:rPr lang="en-US" smtClean="0"/>
              <a:t>31</a:t>
            </a:fld>
            <a:endParaRPr lang="en-US" dirty="0"/>
          </a:p>
        </p:txBody>
      </p:sp>
    </p:spTree>
    <p:extLst>
      <p:ext uri="{BB962C8B-B14F-4D97-AF65-F5344CB8AC3E}">
        <p14:creationId xmlns:p14="http://schemas.microsoft.com/office/powerpoint/2010/main" val="4115582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2EAB69DD-63E0-3245-B611-599196AA0D37}" type="slidenum">
              <a:rPr lang="en-US" smtClean="0"/>
              <a:t>32</a:t>
            </a:fld>
            <a:endParaRPr lang="en-US" dirty="0"/>
          </a:p>
        </p:txBody>
      </p:sp>
    </p:spTree>
    <p:extLst>
      <p:ext uri="{BB962C8B-B14F-4D97-AF65-F5344CB8AC3E}">
        <p14:creationId xmlns:p14="http://schemas.microsoft.com/office/powerpoint/2010/main" val="208473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33</a:t>
            </a:fld>
            <a:endParaRPr lang="en-US" dirty="0"/>
          </a:p>
        </p:txBody>
      </p:sp>
    </p:spTree>
    <p:extLst>
      <p:ext uri="{BB962C8B-B14F-4D97-AF65-F5344CB8AC3E}">
        <p14:creationId xmlns:p14="http://schemas.microsoft.com/office/powerpoint/2010/main" val="2965529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34</a:t>
            </a:fld>
            <a:endParaRPr lang="en-US" dirty="0"/>
          </a:p>
        </p:txBody>
      </p:sp>
    </p:spTree>
    <p:extLst>
      <p:ext uri="{BB962C8B-B14F-4D97-AF65-F5344CB8AC3E}">
        <p14:creationId xmlns:p14="http://schemas.microsoft.com/office/powerpoint/2010/main" val="4236435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35</a:t>
            </a:fld>
            <a:endParaRPr lang="en-US" dirty="0"/>
          </a:p>
        </p:txBody>
      </p:sp>
    </p:spTree>
    <p:extLst>
      <p:ext uri="{BB962C8B-B14F-4D97-AF65-F5344CB8AC3E}">
        <p14:creationId xmlns:p14="http://schemas.microsoft.com/office/powerpoint/2010/main" val="3628087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36</a:t>
            </a:fld>
            <a:endParaRPr lang="en-US" dirty="0"/>
          </a:p>
        </p:txBody>
      </p:sp>
    </p:spTree>
    <p:extLst>
      <p:ext uri="{BB962C8B-B14F-4D97-AF65-F5344CB8AC3E}">
        <p14:creationId xmlns:p14="http://schemas.microsoft.com/office/powerpoint/2010/main" val="1417191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37</a:t>
            </a:fld>
            <a:endParaRPr lang="en-US" dirty="0"/>
          </a:p>
        </p:txBody>
      </p:sp>
    </p:spTree>
    <p:extLst>
      <p:ext uri="{BB962C8B-B14F-4D97-AF65-F5344CB8AC3E}">
        <p14:creationId xmlns:p14="http://schemas.microsoft.com/office/powerpoint/2010/main" val="3070448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38</a:t>
            </a:fld>
            <a:endParaRPr lang="en-US" dirty="0"/>
          </a:p>
        </p:txBody>
      </p:sp>
    </p:spTree>
    <p:extLst>
      <p:ext uri="{BB962C8B-B14F-4D97-AF65-F5344CB8AC3E}">
        <p14:creationId xmlns:p14="http://schemas.microsoft.com/office/powerpoint/2010/main" val="4273309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39</a:t>
            </a:fld>
            <a:endParaRPr lang="en-US" dirty="0"/>
          </a:p>
        </p:txBody>
      </p:sp>
    </p:spTree>
    <p:extLst>
      <p:ext uri="{BB962C8B-B14F-4D97-AF65-F5344CB8AC3E}">
        <p14:creationId xmlns:p14="http://schemas.microsoft.com/office/powerpoint/2010/main" val="6644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a:t>
            </a:fld>
            <a:endParaRPr lang="en-US" dirty="0"/>
          </a:p>
        </p:txBody>
      </p:sp>
    </p:spTree>
    <p:extLst>
      <p:ext uri="{BB962C8B-B14F-4D97-AF65-F5344CB8AC3E}">
        <p14:creationId xmlns:p14="http://schemas.microsoft.com/office/powerpoint/2010/main" val="1031587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40</a:t>
            </a:fld>
            <a:endParaRPr lang="en-US" dirty="0"/>
          </a:p>
        </p:txBody>
      </p:sp>
    </p:spTree>
    <p:extLst>
      <p:ext uri="{BB962C8B-B14F-4D97-AF65-F5344CB8AC3E}">
        <p14:creationId xmlns:p14="http://schemas.microsoft.com/office/powerpoint/2010/main" val="1971939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41</a:t>
            </a:fld>
            <a:endParaRPr lang="en-US" dirty="0"/>
          </a:p>
        </p:txBody>
      </p:sp>
    </p:spTree>
    <p:extLst>
      <p:ext uri="{BB962C8B-B14F-4D97-AF65-F5344CB8AC3E}">
        <p14:creationId xmlns:p14="http://schemas.microsoft.com/office/powerpoint/2010/main" val="391726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42</a:t>
            </a:fld>
            <a:endParaRPr lang="en-US" dirty="0"/>
          </a:p>
        </p:txBody>
      </p:sp>
    </p:spTree>
    <p:extLst>
      <p:ext uri="{BB962C8B-B14F-4D97-AF65-F5344CB8AC3E}">
        <p14:creationId xmlns:p14="http://schemas.microsoft.com/office/powerpoint/2010/main" val="3395029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43</a:t>
            </a:fld>
            <a:endParaRPr lang="en-US" dirty="0"/>
          </a:p>
        </p:txBody>
      </p:sp>
    </p:spTree>
    <p:extLst>
      <p:ext uri="{BB962C8B-B14F-4D97-AF65-F5344CB8AC3E}">
        <p14:creationId xmlns:p14="http://schemas.microsoft.com/office/powerpoint/2010/main" val="1899319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44</a:t>
            </a:fld>
            <a:endParaRPr lang="en-US" dirty="0"/>
          </a:p>
        </p:txBody>
      </p:sp>
    </p:spTree>
    <p:extLst>
      <p:ext uri="{BB962C8B-B14F-4D97-AF65-F5344CB8AC3E}">
        <p14:creationId xmlns:p14="http://schemas.microsoft.com/office/powerpoint/2010/main" val="2531648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45</a:t>
            </a:fld>
            <a:endParaRPr lang="en-US" dirty="0"/>
          </a:p>
        </p:txBody>
      </p:sp>
    </p:spTree>
    <p:extLst>
      <p:ext uri="{BB962C8B-B14F-4D97-AF65-F5344CB8AC3E}">
        <p14:creationId xmlns:p14="http://schemas.microsoft.com/office/powerpoint/2010/main" val="1047134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46</a:t>
            </a:fld>
            <a:endParaRPr lang="en-US" dirty="0"/>
          </a:p>
        </p:txBody>
      </p:sp>
    </p:spTree>
    <p:extLst>
      <p:ext uri="{BB962C8B-B14F-4D97-AF65-F5344CB8AC3E}">
        <p14:creationId xmlns:p14="http://schemas.microsoft.com/office/powerpoint/2010/main" val="1456594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47</a:t>
            </a:fld>
            <a:endParaRPr lang="en-US" dirty="0"/>
          </a:p>
        </p:txBody>
      </p:sp>
    </p:spTree>
    <p:extLst>
      <p:ext uri="{BB962C8B-B14F-4D97-AF65-F5344CB8AC3E}">
        <p14:creationId xmlns:p14="http://schemas.microsoft.com/office/powerpoint/2010/main" val="2333367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48</a:t>
            </a:fld>
            <a:endParaRPr lang="en-US" dirty="0"/>
          </a:p>
        </p:txBody>
      </p:sp>
    </p:spTree>
    <p:extLst>
      <p:ext uri="{BB962C8B-B14F-4D97-AF65-F5344CB8AC3E}">
        <p14:creationId xmlns:p14="http://schemas.microsoft.com/office/powerpoint/2010/main" val="4004339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49</a:t>
            </a:fld>
            <a:endParaRPr lang="en-US" dirty="0"/>
          </a:p>
        </p:txBody>
      </p:sp>
    </p:spTree>
    <p:extLst>
      <p:ext uri="{BB962C8B-B14F-4D97-AF65-F5344CB8AC3E}">
        <p14:creationId xmlns:p14="http://schemas.microsoft.com/office/powerpoint/2010/main" val="356560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a:t>
            </a:fld>
            <a:endParaRPr lang="en-US" dirty="0"/>
          </a:p>
        </p:txBody>
      </p:sp>
    </p:spTree>
    <p:extLst>
      <p:ext uri="{BB962C8B-B14F-4D97-AF65-F5344CB8AC3E}">
        <p14:creationId xmlns:p14="http://schemas.microsoft.com/office/powerpoint/2010/main" val="131217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50</a:t>
            </a:fld>
            <a:endParaRPr lang="en-US" dirty="0"/>
          </a:p>
        </p:txBody>
      </p:sp>
    </p:spTree>
    <p:extLst>
      <p:ext uri="{BB962C8B-B14F-4D97-AF65-F5344CB8AC3E}">
        <p14:creationId xmlns:p14="http://schemas.microsoft.com/office/powerpoint/2010/main" val="105731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51</a:t>
            </a:fld>
            <a:endParaRPr lang="en-US" dirty="0"/>
          </a:p>
        </p:txBody>
      </p:sp>
    </p:spTree>
    <p:extLst>
      <p:ext uri="{BB962C8B-B14F-4D97-AF65-F5344CB8AC3E}">
        <p14:creationId xmlns:p14="http://schemas.microsoft.com/office/powerpoint/2010/main" val="2355855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52</a:t>
            </a:fld>
            <a:endParaRPr lang="en-US" dirty="0"/>
          </a:p>
        </p:txBody>
      </p:sp>
    </p:spTree>
    <p:extLst>
      <p:ext uri="{BB962C8B-B14F-4D97-AF65-F5344CB8AC3E}">
        <p14:creationId xmlns:p14="http://schemas.microsoft.com/office/powerpoint/2010/main" val="2078503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53</a:t>
            </a:fld>
            <a:endParaRPr lang="en-US" dirty="0"/>
          </a:p>
        </p:txBody>
      </p:sp>
    </p:spTree>
    <p:extLst>
      <p:ext uri="{BB962C8B-B14F-4D97-AF65-F5344CB8AC3E}">
        <p14:creationId xmlns:p14="http://schemas.microsoft.com/office/powerpoint/2010/main" val="670158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2447">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54</a:t>
            </a:fld>
            <a:endParaRPr lang="en-US" dirty="0"/>
          </a:p>
        </p:txBody>
      </p:sp>
    </p:spTree>
    <p:extLst>
      <p:ext uri="{BB962C8B-B14F-4D97-AF65-F5344CB8AC3E}">
        <p14:creationId xmlns:p14="http://schemas.microsoft.com/office/powerpoint/2010/main" val="2397631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55</a:t>
            </a:fld>
            <a:endParaRPr lang="en-US" dirty="0"/>
          </a:p>
        </p:txBody>
      </p:sp>
    </p:spTree>
    <p:extLst>
      <p:ext uri="{BB962C8B-B14F-4D97-AF65-F5344CB8AC3E}">
        <p14:creationId xmlns:p14="http://schemas.microsoft.com/office/powerpoint/2010/main" val="509868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56</a:t>
            </a:fld>
            <a:endParaRPr lang="en-US" dirty="0"/>
          </a:p>
        </p:txBody>
      </p:sp>
    </p:spTree>
    <p:extLst>
      <p:ext uri="{BB962C8B-B14F-4D97-AF65-F5344CB8AC3E}">
        <p14:creationId xmlns:p14="http://schemas.microsoft.com/office/powerpoint/2010/main" val="820277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57</a:t>
            </a:fld>
            <a:endParaRPr lang="en-US" dirty="0"/>
          </a:p>
        </p:txBody>
      </p:sp>
    </p:spTree>
    <p:extLst>
      <p:ext uri="{BB962C8B-B14F-4D97-AF65-F5344CB8AC3E}">
        <p14:creationId xmlns:p14="http://schemas.microsoft.com/office/powerpoint/2010/main" val="3817971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58</a:t>
            </a:fld>
            <a:endParaRPr lang="en-US" dirty="0"/>
          </a:p>
        </p:txBody>
      </p:sp>
    </p:spTree>
    <p:extLst>
      <p:ext uri="{BB962C8B-B14F-4D97-AF65-F5344CB8AC3E}">
        <p14:creationId xmlns:p14="http://schemas.microsoft.com/office/powerpoint/2010/main" val="3358312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59</a:t>
            </a:fld>
            <a:endParaRPr lang="en-US" dirty="0"/>
          </a:p>
        </p:txBody>
      </p:sp>
    </p:spTree>
    <p:extLst>
      <p:ext uri="{BB962C8B-B14F-4D97-AF65-F5344CB8AC3E}">
        <p14:creationId xmlns:p14="http://schemas.microsoft.com/office/powerpoint/2010/main" val="375793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a:t>
            </a:fld>
            <a:endParaRPr lang="en-US" dirty="0"/>
          </a:p>
        </p:txBody>
      </p:sp>
    </p:spTree>
    <p:extLst>
      <p:ext uri="{BB962C8B-B14F-4D97-AF65-F5344CB8AC3E}">
        <p14:creationId xmlns:p14="http://schemas.microsoft.com/office/powerpoint/2010/main" val="2617646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60</a:t>
            </a:fld>
            <a:endParaRPr lang="en-US" dirty="0"/>
          </a:p>
        </p:txBody>
      </p:sp>
    </p:spTree>
    <p:extLst>
      <p:ext uri="{BB962C8B-B14F-4D97-AF65-F5344CB8AC3E}">
        <p14:creationId xmlns:p14="http://schemas.microsoft.com/office/powerpoint/2010/main" val="3933232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61</a:t>
            </a:fld>
            <a:endParaRPr lang="en-US" dirty="0"/>
          </a:p>
        </p:txBody>
      </p:sp>
    </p:spTree>
    <p:extLst>
      <p:ext uri="{BB962C8B-B14F-4D97-AF65-F5344CB8AC3E}">
        <p14:creationId xmlns:p14="http://schemas.microsoft.com/office/powerpoint/2010/main" val="21086607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62</a:t>
            </a:fld>
            <a:endParaRPr lang="en-US" dirty="0"/>
          </a:p>
        </p:txBody>
      </p:sp>
    </p:spTree>
    <p:extLst>
      <p:ext uri="{BB962C8B-B14F-4D97-AF65-F5344CB8AC3E}">
        <p14:creationId xmlns:p14="http://schemas.microsoft.com/office/powerpoint/2010/main" val="832170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63</a:t>
            </a:fld>
            <a:endParaRPr lang="en-US" dirty="0"/>
          </a:p>
        </p:txBody>
      </p:sp>
    </p:spTree>
    <p:extLst>
      <p:ext uri="{BB962C8B-B14F-4D97-AF65-F5344CB8AC3E}">
        <p14:creationId xmlns:p14="http://schemas.microsoft.com/office/powerpoint/2010/main" val="3222477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64</a:t>
            </a:fld>
            <a:endParaRPr lang="en-US" dirty="0"/>
          </a:p>
        </p:txBody>
      </p:sp>
    </p:spTree>
    <p:extLst>
      <p:ext uri="{BB962C8B-B14F-4D97-AF65-F5344CB8AC3E}">
        <p14:creationId xmlns:p14="http://schemas.microsoft.com/office/powerpoint/2010/main" val="13387593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65</a:t>
            </a:fld>
            <a:endParaRPr lang="en-US" dirty="0"/>
          </a:p>
        </p:txBody>
      </p:sp>
    </p:spTree>
    <p:extLst>
      <p:ext uri="{BB962C8B-B14F-4D97-AF65-F5344CB8AC3E}">
        <p14:creationId xmlns:p14="http://schemas.microsoft.com/office/powerpoint/2010/main" val="2103108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95997B55-6465-4D18-9951-F1B217141AC3}" type="slidenum">
              <a:rPr lang="en-US" smtClean="0"/>
              <a:t>66</a:t>
            </a:fld>
            <a:endParaRPr lang="en-US" dirty="0"/>
          </a:p>
        </p:txBody>
      </p:sp>
    </p:spTree>
    <p:extLst>
      <p:ext uri="{BB962C8B-B14F-4D97-AF65-F5344CB8AC3E}">
        <p14:creationId xmlns:p14="http://schemas.microsoft.com/office/powerpoint/2010/main" val="11437495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67</a:t>
            </a:fld>
            <a:endParaRPr lang="en-US" dirty="0"/>
          </a:p>
        </p:txBody>
      </p:sp>
    </p:spTree>
    <p:extLst>
      <p:ext uri="{BB962C8B-B14F-4D97-AF65-F5344CB8AC3E}">
        <p14:creationId xmlns:p14="http://schemas.microsoft.com/office/powerpoint/2010/main" val="10075809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68</a:t>
            </a:fld>
            <a:endParaRPr lang="en-US" dirty="0"/>
          </a:p>
        </p:txBody>
      </p:sp>
    </p:spTree>
    <p:extLst>
      <p:ext uri="{BB962C8B-B14F-4D97-AF65-F5344CB8AC3E}">
        <p14:creationId xmlns:p14="http://schemas.microsoft.com/office/powerpoint/2010/main" val="13049131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69</a:t>
            </a:fld>
            <a:endParaRPr lang="en-US" dirty="0"/>
          </a:p>
        </p:txBody>
      </p:sp>
    </p:spTree>
    <p:extLst>
      <p:ext uri="{BB962C8B-B14F-4D97-AF65-F5344CB8AC3E}">
        <p14:creationId xmlns:p14="http://schemas.microsoft.com/office/powerpoint/2010/main" val="167094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a:t>
            </a:fld>
            <a:endParaRPr lang="en-US" dirty="0"/>
          </a:p>
        </p:txBody>
      </p:sp>
    </p:spTree>
    <p:extLst>
      <p:ext uri="{BB962C8B-B14F-4D97-AF65-F5344CB8AC3E}">
        <p14:creationId xmlns:p14="http://schemas.microsoft.com/office/powerpoint/2010/main" val="24849527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70</a:t>
            </a:fld>
            <a:endParaRPr lang="en-US" dirty="0"/>
          </a:p>
        </p:txBody>
      </p:sp>
    </p:spTree>
    <p:extLst>
      <p:ext uri="{BB962C8B-B14F-4D97-AF65-F5344CB8AC3E}">
        <p14:creationId xmlns:p14="http://schemas.microsoft.com/office/powerpoint/2010/main" val="4144463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71</a:t>
            </a:fld>
            <a:endParaRPr lang="en-US" dirty="0"/>
          </a:p>
        </p:txBody>
      </p:sp>
    </p:spTree>
    <p:extLst>
      <p:ext uri="{BB962C8B-B14F-4D97-AF65-F5344CB8AC3E}">
        <p14:creationId xmlns:p14="http://schemas.microsoft.com/office/powerpoint/2010/main" val="30066044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72</a:t>
            </a:fld>
            <a:endParaRPr lang="en-US" dirty="0"/>
          </a:p>
        </p:txBody>
      </p:sp>
    </p:spTree>
    <p:extLst>
      <p:ext uri="{BB962C8B-B14F-4D97-AF65-F5344CB8AC3E}">
        <p14:creationId xmlns:p14="http://schemas.microsoft.com/office/powerpoint/2010/main" val="21274237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73</a:t>
            </a:fld>
            <a:endParaRPr lang="en-US" dirty="0"/>
          </a:p>
        </p:txBody>
      </p:sp>
    </p:spTree>
    <p:extLst>
      <p:ext uri="{BB962C8B-B14F-4D97-AF65-F5344CB8AC3E}">
        <p14:creationId xmlns:p14="http://schemas.microsoft.com/office/powerpoint/2010/main" val="34605889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50000"/>
              </a:lnSpc>
              <a:spcBef>
                <a:spcPts val="0"/>
              </a:spcBef>
              <a:spcAft>
                <a:spcPts val="8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74</a:t>
            </a:fld>
            <a:endParaRPr lang="en-US" dirty="0"/>
          </a:p>
        </p:txBody>
      </p:sp>
    </p:spTree>
    <p:extLst>
      <p:ext uri="{BB962C8B-B14F-4D97-AF65-F5344CB8AC3E}">
        <p14:creationId xmlns:p14="http://schemas.microsoft.com/office/powerpoint/2010/main" val="41874368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75</a:t>
            </a:fld>
            <a:endParaRPr lang="en-US" dirty="0"/>
          </a:p>
        </p:txBody>
      </p:sp>
    </p:spTree>
    <p:extLst>
      <p:ext uri="{BB962C8B-B14F-4D97-AF65-F5344CB8AC3E}">
        <p14:creationId xmlns:p14="http://schemas.microsoft.com/office/powerpoint/2010/main" val="31998132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76</a:t>
            </a:fld>
            <a:endParaRPr lang="en-US" dirty="0"/>
          </a:p>
        </p:txBody>
      </p:sp>
    </p:spTree>
    <p:extLst>
      <p:ext uri="{BB962C8B-B14F-4D97-AF65-F5344CB8AC3E}">
        <p14:creationId xmlns:p14="http://schemas.microsoft.com/office/powerpoint/2010/main" val="23624247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77</a:t>
            </a:fld>
            <a:endParaRPr lang="en-US" dirty="0"/>
          </a:p>
        </p:txBody>
      </p:sp>
    </p:spTree>
    <p:extLst>
      <p:ext uri="{BB962C8B-B14F-4D97-AF65-F5344CB8AC3E}">
        <p14:creationId xmlns:p14="http://schemas.microsoft.com/office/powerpoint/2010/main" val="20966688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78</a:t>
            </a:fld>
            <a:endParaRPr lang="en-US" dirty="0"/>
          </a:p>
        </p:txBody>
      </p:sp>
    </p:spTree>
    <p:extLst>
      <p:ext uri="{BB962C8B-B14F-4D97-AF65-F5344CB8AC3E}">
        <p14:creationId xmlns:p14="http://schemas.microsoft.com/office/powerpoint/2010/main" val="479662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79</a:t>
            </a:fld>
            <a:endParaRPr lang="en-US" dirty="0"/>
          </a:p>
        </p:txBody>
      </p:sp>
    </p:spTree>
    <p:extLst>
      <p:ext uri="{BB962C8B-B14F-4D97-AF65-F5344CB8AC3E}">
        <p14:creationId xmlns:p14="http://schemas.microsoft.com/office/powerpoint/2010/main" val="321695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2EAB69DD-63E0-3245-B611-599196AA0D37}" type="slidenum">
              <a:rPr lang="en-US" smtClean="0"/>
              <a:t>8</a:t>
            </a:fld>
            <a:endParaRPr lang="en-US" dirty="0"/>
          </a:p>
        </p:txBody>
      </p:sp>
    </p:spTree>
    <p:extLst>
      <p:ext uri="{BB962C8B-B14F-4D97-AF65-F5344CB8AC3E}">
        <p14:creationId xmlns:p14="http://schemas.microsoft.com/office/powerpoint/2010/main" val="32300405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80</a:t>
            </a:fld>
            <a:endParaRPr lang="en-US" dirty="0"/>
          </a:p>
        </p:txBody>
      </p:sp>
    </p:spTree>
    <p:extLst>
      <p:ext uri="{BB962C8B-B14F-4D97-AF65-F5344CB8AC3E}">
        <p14:creationId xmlns:p14="http://schemas.microsoft.com/office/powerpoint/2010/main" val="40530591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81</a:t>
            </a:fld>
            <a:endParaRPr lang="en-US" dirty="0"/>
          </a:p>
        </p:txBody>
      </p:sp>
    </p:spTree>
    <p:extLst>
      <p:ext uri="{BB962C8B-B14F-4D97-AF65-F5344CB8AC3E}">
        <p14:creationId xmlns:p14="http://schemas.microsoft.com/office/powerpoint/2010/main" val="3956803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82</a:t>
            </a:fld>
            <a:endParaRPr lang="en-US" dirty="0"/>
          </a:p>
        </p:txBody>
      </p:sp>
    </p:spTree>
    <p:extLst>
      <p:ext uri="{BB962C8B-B14F-4D97-AF65-F5344CB8AC3E}">
        <p14:creationId xmlns:p14="http://schemas.microsoft.com/office/powerpoint/2010/main" val="245415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83</a:t>
            </a:fld>
            <a:endParaRPr lang="en-US" dirty="0"/>
          </a:p>
        </p:txBody>
      </p:sp>
    </p:spTree>
    <p:extLst>
      <p:ext uri="{BB962C8B-B14F-4D97-AF65-F5344CB8AC3E}">
        <p14:creationId xmlns:p14="http://schemas.microsoft.com/office/powerpoint/2010/main" val="4241541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84</a:t>
            </a:fld>
            <a:endParaRPr lang="en-US" dirty="0"/>
          </a:p>
        </p:txBody>
      </p:sp>
    </p:spTree>
    <p:extLst>
      <p:ext uri="{BB962C8B-B14F-4D97-AF65-F5344CB8AC3E}">
        <p14:creationId xmlns:p14="http://schemas.microsoft.com/office/powerpoint/2010/main" val="22453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85</a:t>
            </a:fld>
            <a:endParaRPr lang="en-US" dirty="0"/>
          </a:p>
        </p:txBody>
      </p:sp>
    </p:spTree>
    <p:extLst>
      <p:ext uri="{BB962C8B-B14F-4D97-AF65-F5344CB8AC3E}">
        <p14:creationId xmlns:p14="http://schemas.microsoft.com/office/powerpoint/2010/main" val="28955480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86</a:t>
            </a:fld>
            <a:endParaRPr lang="en-US" dirty="0"/>
          </a:p>
        </p:txBody>
      </p:sp>
    </p:spTree>
    <p:extLst>
      <p:ext uri="{BB962C8B-B14F-4D97-AF65-F5344CB8AC3E}">
        <p14:creationId xmlns:p14="http://schemas.microsoft.com/office/powerpoint/2010/main" val="9208963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87</a:t>
            </a:fld>
            <a:endParaRPr lang="en-US" dirty="0"/>
          </a:p>
        </p:txBody>
      </p:sp>
    </p:spTree>
    <p:extLst>
      <p:ext uri="{BB962C8B-B14F-4D97-AF65-F5344CB8AC3E}">
        <p14:creationId xmlns:p14="http://schemas.microsoft.com/office/powerpoint/2010/main" val="23761673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88</a:t>
            </a:fld>
            <a:endParaRPr lang="en-US" dirty="0"/>
          </a:p>
        </p:txBody>
      </p:sp>
    </p:spTree>
    <p:extLst>
      <p:ext uri="{BB962C8B-B14F-4D97-AF65-F5344CB8AC3E}">
        <p14:creationId xmlns:p14="http://schemas.microsoft.com/office/powerpoint/2010/main" val="35834747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89</a:t>
            </a:fld>
            <a:endParaRPr lang="en-US" dirty="0"/>
          </a:p>
        </p:txBody>
      </p:sp>
    </p:spTree>
    <p:extLst>
      <p:ext uri="{BB962C8B-B14F-4D97-AF65-F5344CB8AC3E}">
        <p14:creationId xmlns:p14="http://schemas.microsoft.com/office/powerpoint/2010/main" val="418616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a:t>
            </a:fld>
            <a:endParaRPr lang="en-US" dirty="0"/>
          </a:p>
        </p:txBody>
      </p:sp>
    </p:spTree>
    <p:extLst>
      <p:ext uri="{BB962C8B-B14F-4D97-AF65-F5344CB8AC3E}">
        <p14:creationId xmlns:p14="http://schemas.microsoft.com/office/powerpoint/2010/main" val="19772178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90</a:t>
            </a:fld>
            <a:endParaRPr lang="en-US" dirty="0"/>
          </a:p>
        </p:txBody>
      </p:sp>
    </p:spTree>
    <p:extLst>
      <p:ext uri="{BB962C8B-B14F-4D97-AF65-F5344CB8AC3E}">
        <p14:creationId xmlns:p14="http://schemas.microsoft.com/office/powerpoint/2010/main" val="38726161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91</a:t>
            </a:fld>
            <a:endParaRPr lang="en-US" dirty="0"/>
          </a:p>
        </p:txBody>
      </p:sp>
    </p:spTree>
    <p:extLst>
      <p:ext uri="{BB962C8B-B14F-4D97-AF65-F5344CB8AC3E}">
        <p14:creationId xmlns:p14="http://schemas.microsoft.com/office/powerpoint/2010/main" val="25567515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92</a:t>
            </a:fld>
            <a:endParaRPr lang="en-US" dirty="0"/>
          </a:p>
        </p:txBody>
      </p:sp>
    </p:spTree>
    <p:extLst>
      <p:ext uri="{BB962C8B-B14F-4D97-AF65-F5344CB8AC3E}">
        <p14:creationId xmlns:p14="http://schemas.microsoft.com/office/powerpoint/2010/main" val="38023592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93</a:t>
            </a:fld>
            <a:endParaRPr lang="en-US" dirty="0"/>
          </a:p>
        </p:txBody>
      </p:sp>
    </p:spTree>
    <p:extLst>
      <p:ext uri="{BB962C8B-B14F-4D97-AF65-F5344CB8AC3E}">
        <p14:creationId xmlns:p14="http://schemas.microsoft.com/office/powerpoint/2010/main" val="14602916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94</a:t>
            </a:fld>
            <a:endParaRPr lang="en-US" dirty="0"/>
          </a:p>
        </p:txBody>
      </p:sp>
    </p:spTree>
    <p:extLst>
      <p:ext uri="{BB962C8B-B14F-4D97-AF65-F5344CB8AC3E}">
        <p14:creationId xmlns:p14="http://schemas.microsoft.com/office/powerpoint/2010/main" val="18391602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95</a:t>
            </a:fld>
            <a:endParaRPr lang="en-US" dirty="0"/>
          </a:p>
        </p:txBody>
      </p:sp>
    </p:spTree>
    <p:extLst>
      <p:ext uri="{BB962C8B-B14F-4D97-AF65-F5344CB8AC3E}">
        <p14:creationId xmlns:p14="http://schemas.microsoft.com/office/powerpoint/2010/main" val="286934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EAD3-2481-45D3-8371-221F250FE8C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56205AB-3CF2-4D8F-98B0-06E803325997}"/>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648FDA-A7DA-48C5-84AD-F163CF878CAE}"/>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B8CD69FD-FCAC-43C6-B1C1-E7ABEF69DD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14479A-F9C1-4816-AE3B-786CA34A3313}"/>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364057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6794-1CF2-4035-9DAD-06DB243597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1AFF52-B63C-42C7-962A-43594DB50F9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E3210F-E9A9-4A6A-B95C-1DF18DC648F3}"/>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045B9A1D-F563-409A-B0E7-C65830C6E8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48CBA1-294C-46A5-A5BC-E8FAA4B148D8}"/>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347221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638C-3E50-4B61-8BC5-8CACAB03A72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3AC1F32-802F-473F-AFE1-A2289E9148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A074F0-DA99-4337-B593-B7E51832E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4D7D6-C342-42D5-BE15-4F98A4577DF7}"/>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6" name="Footer Placeholder 5">
            <a:extLst>
              <a:ext uri="{FF2B5EF4-FFF2-40B4-BE49-F238E27FC236}">
                <a16:creationId xmlns:a16="http://schemas.microsoft.com/office/drawing/2014/main" id="{4C83DFC6-8BC6-4509-AB2A-2A3F8EA102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3D4525-FC0D-404E-A350-CE83FE059DAC}"/>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183244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6DEFB-BBCD-4C6E-84D0-99E0ED860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AB109E-68FA-4903-B487-4143B04E2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5AFF7A-300D-4A42-B8B2-E0A8936A0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F9A9AE5A-2130-4638-A241-0172746FA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4B8F26-33CE-4056-8998-98ECA93C2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99F1-267C-46BF-9A1D-71B81CB3EE3A}" type="slidenum">
              <a:rPr lang="en-US" smtClean="0"/>
              <a:t>‹#›</a:t>
            </a:fld>
            <a:endParaRPr lang="en-US" dirty="0"/>
          </a:p>
        </p:txBody>
      </p:sp>
    </p:spTree>
    <p:extLst>
      <p:ext uri="{BB962C8B-B14F-4D97-AF65-F5344CB8AC3E}">
        <p14:creationId xmlns:p14="http://schemas.microsoft.com/office/powerpoint/2010/main" val="21703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healthlawacadem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FA6-2DAC-4922-9AA4-30E8CEDD1AA8}"/>
              </a:ext>
            </a:extLst>
          </p:cNvPr>
          <p:cNvSpPr>
            <a:spLocks noGrp="1"/>
          </p:cNvSpPr>
          <p:nvPr>
            <p:ph type="ctrTitle"/>
          </p:nvPr>
        </p:nvSpPr>
        <p:spPr>
          <a:xfrm>
            <a:off x="893618" y="2235200"/>
            <a:ext cx="10404764" cy="2387600"/>
          </a:xfrm>
        </p:spPr>
        <p:txBody>
          <a:bodyPr>
            <a:normAutofit fontScale="90000"/>
          </a:bodyPr>
          <a:lstStyle/>
          <a:p>
            <a:r>
              <a:rPr lang="en-US" dirty="0"/>
              <a:t>How Do Health Departments Implement and Enforce the Law?</a:t>
            </a:r>
            <a:br>
              <a:rPr lang="en-US" dirty="0"/>
            </a:br>
            <a:br>
              <a:rPr lang="en-US" sz="4000" b="0" dirty="0"/>
            </a:br>
            <a:r>
              <a:rPr lang="en-US" sz="4000" b="0" dirty="0"/>
              <a:t>Overview of Administrative Law: Part 3 </a:t>
            </a:r>
          </a:p>
        </p:txBody>
      </p:sp>
    </p:spTree>
    <p:extLst>
      <p:ext uri="{BB962C8B-B14F-4D97-AF65-F5344CB8AC3E}">
        <p14:creationId xmlns:p14="http://schemas.microsoft.com/office/powerpoint/2010/main" val="340333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648726"/>
            <a:ext cx="10515600" cy="2900589"/>
          </a:xfrm>
        </p:spPr>
        <p:txBody>
          <a:bodyPr/>
          <a:lstStyle/>
          <a:p>
            <a:r>
              <a:rPr lang="en-US" dirty="0"/>
              <a:t>True or False Answer</a:t>
            </a:r>
            <a:br>
              <a:rPr lang="en-US" dirty="0"/>
            </a:br>
            <a:br>
              <a:rPr lang="en-US" sz="3600" b="0" dirty="0"/>
            </a:br>
            <a:r>
              <a:rPr lang="en-US" sz="3600" b="0" dirty="0"/>
              <a:t>Creating regulations relates to health departments’ power to make laws.</a:t>
            </a:r>
            <a:br>
              <a:rPr lang="en-US" sz="3600" b="0" dirty="0"/>
            </a:br>
            <a:endParaRPr lang="en-US" sz="36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863514"/>
            <a:ext cx="10515600" cy="3433763"/>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lvl="2" defTabSz="457200">
              <a:buFont typeface="Wingdings" panose="05000000000000000000" pitchFamily="2" charset="2"/>
              <a:buChar char="q"/>
              <a:defRPr/>
            </a:pPr>
            <a:r>
              <a:rPr lang="en-US" sz="3600" dirty="0">
                <a:latin typeface="+mj-lt"/>
                <a:cs typeface="Arial"/>
              </a:rPr>
              <a:t>  False</a:t>
            </a:r>
          </a:p>
        </p:txBody>
      </p:sp>
    </p:spTree>
    <p:extLst>
      <p:ext uri="{BB962C8B-B14F-4D97-AF65-F5344CB8AC3E}">
        <p14:creationId xmlns:p14="http://schemas.microsoft.com/office/powerpoint/2010/main" val="334459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262738"/>
            <a:ext cx="10515600" cy="2564687"/>
          </a:xfrm>
        </p:spPr>
        <p:txBody>
          <a:bodyPr>
            <a:normAutofit fontScale="90000"/>
          </a:bodyPr>
          <a:lstStyle/>
          <a:p>
            <a:r>
              <a:rPr lang="en-US" dirty="0"/>
              <a:t>Multiple Choice Question</a:t>
            </a:r>
            <a:br>
              <a:rPr lang="en-US" dirty="0"/>
            </a:br>
            <a:br>
              <a:rPr lang="en-US" sz="3600" b="0" dirty="0"/>
            </a:br>
            <a:r>
              <a:rPr lang="en-US" sz="3600" b="0" dirty="0"/>
              <a:t>The rulemaking process includes which of the following steps?</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132910"/>
            <a:ext cx="10515600" cy="3758390"/>
          </a:xfrm>
        </p:spPr>
        <p:txBody>
          <a:bodyPr>
            <a:noAutofit/>
          </a:bodyPr>
          <a:lstStyle/>
          <a:p>
            <a:pPr marL="0" indent="0">
              <a:buNone/>
            </a:pPr>
            <a:endParaRPr lang="en-US" sz="3300" dirty="0"/>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Conduct research and draft text of regulation</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Provide public notice and an opportunity to comment</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Revise and finalize the regulation</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Both A (conduct research and draft a regulation) and C (revise and finalize the regulation)</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Answers A, B, and C</a:t>
            </a:r>
          </a:p>
        </p:txBody>
      </p:sp>
    </p:spTree>
    <p:extLst>
      <p:ext uri="{BB962C8B-B14F-4D97-AF65-F5344CB8AC3E}">
        <p14:creationId xmlns:p14="http://schemas.microsoft.com/office/powerpoint/2010/main" val="378284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362424"/>
            <a:ext cx="10515600" cy="2392070"/>
          </a:xfrm>
        </p:spPr>
        <p:txBody>
          <a:bodyPr>
            <a:normAutofit fontScale="90000"/>
          </a:bodyPr>
          <a:lstStyle/>
          <a:p>
            <a:r>
              <a:rPr lang="en-US" dirty="0"/>
              <a:t>Multiple Choice Answer</a:t>
            </a:r>
            <a:br>
              <a:rPr lang="en-US" dirty="0"/>
            </a:br>
            <a:br>
              <a:rPr lang="en-US" sz="3600" b="0" dirty="0"/>
            </a:br>
            <a:r>
              <a:rPr lang="en-US" sz="3600" b="0" dirty="0"/>
              <a:t>The rulemaking process includes which of the following steps?</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113024"/>
            <a:ext cx="10515600" cy="3609100"/>
          </a:xfrm>
        </p:spPr>
        <p:txBody>
          <a:bodyPr>
            <a:noAutofit/>
          </a:bodyPr>
          <a:lstStyle/>
          <a:p>
            <a:pPr marL="0" indent="0">
              <a:buNone/>
            </a:pPr>
            <a:endParaRPr lang="en-US" sz="3300" dirty="0"/>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Conduct research and draft text of regulation</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Provide public notice and an opportunity to comment</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Revise and finalize the regulation</a:t>
            </a:r>
          </a:p>
          <a:p>
            <a:pPr marL="514350" indent="-514350" defTabSz="457200">
              <a:spcBef>
                <a:spcPts val="0"/>
              </a:spcBef>
              <a:spcAft>
                <a:spcPts val="1200"/>
              </a:spcAft>
              <a:buFontTx/>
              <a:buAutoNum type="alphaUcPeriod"/>
              <a:defRPr/>
            </a:pPr>
            <a:r>
              <a:rPr kumimoji="0" lang="en-US" sz="3300" b="0" i="0" u="none" strike="noStrike" kern="1200" cap="none" spc="0" normalizeH="0" baseline="0" noProof="0" dirty="0">
                <a:ln>
                  <a:noFill/>
                </a:ln>
                <a:effectLst/>
                <a:uLnTx/>
                <a:uFillTx/>
                <a:ea typeface="MS PGothic" charset="0"/>
                <a:cs typeface="MS PGothic" charset="0"/>
              </a:rPr>
              <a:t>Both A (conduct research and draft a regulation) and C (revise and finalize the regulation)</a:t>
            </a:r>
          </a:p>
          <a:p>
            <a:pPr marL="514350" indent="-514350" defTabSz="457200">
              <a:spcBef>
                <a:spcPts val="0"/>
              </a:spcBef>
              <a:spcAft>
                <a:spcPts val="1200"/>
              </a:spcAft>
              <a:buFontTx/>
              <a:buAutoNum type="alphaUcPeriod"/>
              <a:defRPr/>
            </a:pPr>
            <a:r>
              <a:rPr kumimoji="0" lang="en-US" sz="3300" b="1" i="0" u="none" strike="noStrike" kern="1200" cap="none" spc="0" normalizeH="0" baseline="0" noProof="0" dirty="0">
                <a:ln>
                  <a:noFill/>
                </a:ln>
                <a:effectLst/>
                <a:uLnTx/>
                <a:uFillTx/>
                <a:ea typeface="MS PGothic" charset="0"/>
                <a:cs typeface="MS PGothic" charset="0"/>
              </a:rPr>
              <a:t>Answers A, B, and C </a:t>
            </a:r>
            <a:r>
              <a:rPr lang="en-US" sz="3200" b="1" dirty="0"/>
              <a:t>– CORRECT ANSWER</a:t>
            </a:r>
            <a:endParaRPr lang="en-US" sz="3200" b="1" dirty="0">
              <a:latin typeface="+mj-lt"/>
              <a:cs typeface="Arial"/>
            </a:endParaRPr>
          </a:p>
          <a:p>
            <a:pPr marL="514350" indent="-514350" defTabSz="457200">
              <a:spcBef>
                <a:spcPts val="0"/>
              </a:spcBef>
              <a:spcAft>
                <a:spcPts val="1200"/>
              </a:spcAft>
              <a:buFontTx/>
              <a:buAutoNum type="alphaUcPeriod"/>
              <a:defRPr/>
            </a:pPr>
            <a:endParaRPr kumimoji="0" lang="en-US" sz="3300" b="1" i="0" u="none" strike="noStrike" kern="1200" cap="none" spc="0" normalizeH="0" baseline="0" noProof="0" dirty="0">
              <a:ln>
                <a:noFill/>
              </a:ln>
              <a:effectLst/>
              <a:uLnTx/>
              <a:uFillTx/>
              <a:ea typeface="MS PGothic" charset="0"/>
              <a:cs typeface="MS PGothic" charset="0"/>
            </a:endParaRPr>
          </a:p>
        </p:txBody>
      </p:sp>
    </p:spTree>
    <p:extLst>
      <p:ext uri="{BB962C8B-B14F-4D97-AF65-F5344CB8AC3E}">
        <p14:creationId xmlns:p14="http://schemas.microsoft.com/office/powerpoint/2010/main" val="79183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1B3544-8382-48FB-B75D-ADF0FB76E537}"/>
              </a:ext>
            </a:extLst>
          </p:cNvPr>
          <p:cNvSpPr>
            <a:spLocks noGrp="1"/>
          </p:cNvSpPr>
          <p:nvPr>
            <p:ph type="title"/>
          </p:nvPr>
        </p:nvSpPr>
        <p:spPr>
          <a:xfrm>
            <a:off x="838200" y="681037"/>
            <a:ext cx="10515600" cy="1325563"/>
          </a:xfrm>
        </p:spPr>
        <p:txBody>
          <a:bodyPr>
            <a:normAutofit fontScale="90000"/>
          </a:bodyPr>
          <a:lstStyle/>
          <a:p>
            <a:r>
              <a:rPr lang="en-US" dirty="0"/>
              <a:t>A framework for policy interventions: </a:t>
            </a:r>
            <a:br>
              <a:rPr lang="en-US" dirty="0"/>
            </a:br>
            <a:r>
              <a:rPr lang="en-US" dirty="0"/>
              <a:t>5 drivers of health inequity</a:t>
            </a:r>
          </a:p>
        </p:txBody>
      </p:sp>
      <p:sp>
        <p:nvSpPr>
          <p:cNvPr id="16" name="Content Placeholder 15">
            <a:extLst>
              <a:ext uri="{FF2B5EF4-FFF2-40B4-BE49-F238E27FC236}">
                <a16:creationId xmlns:a16="http://schemas.microsoft.com/office/drawing/2014/main" id="{9F274CAE-7606-420D-9CC7-57C54C9DAD8B}"/>
              </a:ext>
            </a:extLst>
          </p:cNvPr>
          <p:cNvSpPr>
            <a:spLocks noGrp="1"/>
          </p:cNvSpPr>
          <p:nvPr>
            <p:ph idx="1"/>
          </p:nvPr>
        </p:nvSpPr>
        <p:spPr/>
        <p:txBody>
          <a:bodyPr anchor="ctr"/>
          <a:lstStyle/>
          <a:p>
            <a:pPr marL="742950" indent="-742950">
              <a:buFont typeface="+mj-lt"/>
              <a:buAutoNum type="arabicPeriod"/>
            </a:pPr>
            <a:r>
              <a:rPr lang="en-US" dirty="0"/>
              <a:t>Structural discrimination</a:t>
            </a:r>
          </a:p>
          <a:p>
            <a:pPr marL="742950" indent="-742950">
              <a:buFont typeface="+mj-lt"/>
              <a:buAutoNum type="arabicPeriod"/>
            </a:pPr>
            <a:r>
              <a:rPr lang="en-US" dirty="0"/>
              <a:t>Income inequality and poverty</a:t>
            </a:r>
          </a:p>
          <a:p>
            <a:pPr marL="742950" indent="-742950">
              <a:buFont typeface="+mj-lt"/>
              <a:buAutoNum type="arabicPeriod"/>
            </a:pPr>
            <a:r>
              <a:rPr lang="en-US" dirty="0"/>
              <a:t>Disparities in opportunity</a:t>
            </a:r>
          </a:p>
          <a:p>
            <a:pPr marL="742950" indent="-742950">
              <a:buFont typeface="+mj-lt"/>
              <a:buAutoNum type="arabicPeriod"/>
            </a:pPr>
            <a:r>
              <a:rPr lang="en-US" b="1" dirty="0"/>
              <a:t>Disparities in political power</a:t>
            </a:r>
          </a:p>
          <a:p>
            <a:pPr marL="742950" indent="-742950">
              <a:buFont typeface="+mj-lt"/>
              <a:buAutoNum type="arabicPeriod"/>
            </a:pPr>
            <a:r>
              <a:rPr lang="en-US" b="1" dirty="0"/>
              <a:t>Governance that limits meaningful participation</a:t>
            </a:r>
          </a:p>
        </p:txBody>
      </p:sp>
    </p:spTree>
    <p:extLst>
      <p:ext uri="{BB962C8B-B14F-4D97-AF65-F5344CB8AC3E}">
        <p14:creationId xmlns:p14="http://schemas.microsoft.com/office/powerpoint/2010/main" val="32741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864313"/>
            <a:ext cx="10515600" cy="2601394"/>
          </a:xfrm>
        </p:spPr>
        <p:txBody>
          <a:bodyPr/>
          <a:lstStyle/>
          <a:p>
            <a:r>
              <a:rPr lang="en-US" dirty="0"/>
              <a:t>True or False Question</a:t>
            </a:r>
            <a:br>
              <a:rPr lang="en-US" dirty="0"/>
            </a:br>
            <a:br>
              <a:rPr lang="en-US" sz="3600" b="0" dirty="0"/>
            </a:br>
            <a:r>
              <a:rPr lang="en-US" sz="3600" b="0" dirty="0"/>
              <a:t>Writing policies and guidance documents relates to health departments’ power to implement public health laws.</a:t>
            </a:r>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086834"/>
            <a:ext cx="10515600" cy="2466457"/>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23670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370038"/>
            <a:ext cx="10515600" cy="3572393"/>
          </a:xfrm>
        </p:spPr>
        <p:txBody>
          <a:bodyPr/>
          <a:lstStyle/>
          <a:p>
            <a:r>
              <a:rPr lang="en-US" dirty="0"/>
              <a:t>True or False Answer</a:t>
            </a:r>
            <a:br>
              <a:rPr lang="en-US" dirty="0"/>
            </a:br>
            <a:br>
              <a:rPr lang="en-US" sz="3600" b="0" dirty="0"/>
            </a:br>
            <a:r>
              <a:rPr lang="en-US" sz="3600" b="0" dirty="0"/>
              <a:t>Writing policies and guidance documents relates to health departments’ power to implement public health laws.</a:t>
            </a:r>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095065"/>
            <a:ext cx="10515600" cy="2335828"/>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lvl="2" defTabSz="457200">
              <a:buFont typeface="Wingdings" panose="05000000000000000000" pitchFamily="2" charset="2"/>
              <a:buChar char="q"/>
              <a:defRPr/>
            </a:pPr>
            <a:r>
              <a:rPr lang="en-US" sz="3600" dirty="0">
                <a:latin typeface="+mj-lt"/>
                <a:cs typeface="Arial"/>
              </a:rPr>
              <a:t>  False</a:t>
            </a:r>
          </a:p>
        </p:txBody>
      </p:sp>
    </p:spTree>
    <p:extLst>
      <p:ext uri="{BB962C8B-B14F-4D97-AF65-F5344CB8AC3E}">
        <p14:creationId xmlns:p14="http://schemas.microsoft.com/office/powerpoint/2010/main" val="292099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1</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nchor="ctr"/>
          <a:lstStyle/>
          <a:p>
            <a:pPr>
              <a:lnSpc>
                <a:spcPct val="110000"/>
              </a:lnSpc>
            </a:pPr>
            <a:r>
              <a:rPr lang="en-US" b="1" dirty="0"/>
              <a:t>When and how can health departments issue </a:t>
            </a:r>
            <a:br>
              <a:rPr lang="en-US" b="1" dirty="0"/>
            </a:br>
            <a:r>
              <a:rPr lang="en-US" b="1" dirty="0"/>
              <a:t>permits and licenses?</a:t>
            </a:r>
          </a:p>
          <a:p>
            <a:pPr>
              <a:lnSpc>
                <a:spcPct val="110000"/>
              </a:lnSpc>
            </a:pPr>
            <a:r>
              <a:rPr lang="en-US" dirty="0"/>
              <a:t>What are key legal and equity considerations when conducting investigations and inspections?</a:t>
            </a:r>
          </a:p>
          <a:p>
            <a:pPr>
              <a:lnSpc>
                <a:spcPct val="110000"/>
              </a:lnSpc>
            </a:pPr>
            <a:r>
              <a:rPr lang="en-US" dirty="0"/>
              <a:t>How can health departments equitably enforce public health laws?</a:t>
            </a:r>
          </a:p>
        </p:txBody>
      </p:sp>
    </p:spTree>
    <p:extLst>
      <p:ext uri="{BB962C8B-B14F-4D97-AF65-F5344CB8AC3E}">
        <p14:creationId xmlns:p14="http://schemas.microsoft.com/office/powerpoint/2010/main" val="162676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613799" y="527887"/>
            <a:ext cx="10825065" cy="904875"/>
          </a:xfrm>
        </p:spPr>
        <p:txBody>
          <a:bodyPr>
            <a:noAutofit/>
          </a:bodyPr>
          <a:lstStyle/>
          <a:p>
            <a:pPr algn="ctr"/>
            <a:r>
              <a:rPr lang="en-US" sz="4400" dirty="0"/>
              <a:t>Continuum of agency activities: implementing</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solidFill>
                  <a:schemeClr val="bg2">
                    <a:lumMod val="50000"/>
                  </a:schemeClr>
                </a:solidFill>
                <a:latin typeface="Century Gothic" panose="020B0502020202020204" pitchFamily="34" charset="0"/>
              </a:rPr>
              <a:t>Making </a:t>
            </a:r>
          </a:p>
          <a:p>
            <a:pPr algn="ctr" defTabSz="457200">
              <a:defRPr/>
            </a:pPr>
            <a:r>
              <a:rPr lang="en-US" sz="3600" b="1" dirty="0">
                <a:solidFill>
                  <a:schemeClr val="bg2">
                    <a:lumMod val="50000"/>
                  </a:schemeClr>
                </a:solidFill>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solidFill>
                  <a:schemeClr val="bg2">
                    <a:lumMod val="50000"/>
                  </a:schemeClr>
                </a:solidFill>
                <a:latin typeface="Century Gothic" panose="020B0502020202020204" pitchFamily="34" charset="0"/>
              </a:rPr>
              <a:t>Enforcing Laws </a:t>
            </a:r>
          </a:p>
        </p:txBody>
      </p:sp>
      <p:pic>
        <p:nvPicPr>
          <p:cNvPr id="10" name="Content Placeholder 9" descr="This visual representation of agency activities that span across making laws, implementing laws, and enforcing laws is fully described on slide 6. On this slide the focus is on the middle with implementing laws: activities include issuing permits and licenses.">
            <a:extLst>
              <a:ext uri="{FF2B5EF4-FFF2-40B4-BE49-F238E27FC236}">
                <a16:creationId xmlns:a16="http://schemas.microsoft.com/office/drawing/2014/main" id="{539AA671-D189-FD00-91AD-4EC4B66D99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1870"/>
            <a:ext cx="10515600" cy="3913368"/>
          </a:xfrm>
        </p:spPr>
      </p:pic>
    </p:spTree>
    <p:extLst>
      <p:ext uri="{BB962C8B-B14F-4D97-AF65-F5344CB8AC3E}">
        <p14:creationId xmlns:p14="http://schemas.microsoft.com/office/powerpoint/2010/main" val="138796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28F4-EB9B-FB09-A26D-55CF3ACC7062}"/>
              </a:ext>
            </a:extLst>
          </p:cNvPr>
          <p:cNvSpPr>
            <a:spLocks noGrp="1"/>
          </p:cNvSpPr>
          <p:nvPr>
            <p:ph type="ctrTitle"/>
          </p:nvPr>
        </p:nvSpPr>
        <p:spPr>
          <a:xfrm>
            <a:off x="1524000" y="1122363"/>
            <a:ext cx="9144000" cy="4585710"/>
          </a:xfrm>
        </p:spPr>
        <p:txBody>
          <a:bodyPr anchor="ctr"/>
          <a:lstStyle/>
          <a:p>
            <a:r>
              <a:rPr lang="en-US" dirty="0"/>
              <a:t>Permits and licenses:</a:t>
            </a:r>
            <a:br>
              <a:rPr lang="en-US" dirty="0"/>
            </a:br>
            <a:r>
              <a:rPr lang="en-US" dirty="0"/>
              <a:t>ensuring compliance</a:t>
            </a:r>
          </a:p>
        </p:txBody>
      </p:sp>
    </p:spTree>
    <p:extLst>
      <p:ext uri="{BB962C8B-B14F-4D97-AF65-F5344CB8AC3E}">
        <p14:creationId xmlns:p14="http://schemas.microsoft.com/office/powerpoint/2010/main" val="368703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28F4-EB9B-FB09-A26D-55CF3ACC7062}"/>
              </a:ext>
            </a:extLst>
          </p:cNvPr>
          <p:cNvSpPr>
            <a:spLocks noGrp="1"/>
          </p:cNvSpPr>
          <p:nvPr>
            <p:ph type="ctrTitle"/>
          </p:nvPr>
        </p:nvSpPr>
        <p:spPr>
          <a:xfrm>
            <a:off x="1524000" y="1122363"/>
            <a:ext cx="9144000" cy="4585710"/>
          </a:xfrm>
        </p:spPr>
        <p:txBody>
          <a:bodyPr anchor="ctr"/>
          <a:lstStyle/>
          <a:p>
            <a:r>
              <a:rPr lang="en-US" dirty="0"/>
              <a:t>Permits and licenses: </a:t>
            </a:r>
            <a:br>
              <a:rPr lang="en-US" dirty="0"/>
            </a:br>
            <a:r>
              <a:rPr lang="en-US" dirty="0"/>
              <a:t>education and outreach</a:t>
            </a:r>
          </a:p>
        </p:txBody>
      </p:sp>
    </p:spTree>
    <p:extLst>
      <p:ext uri="{BB962C8B-B14F-4D97-AF65-F5344CB8AC3E}">
        <p14:creationId xmlns:p14="http://schemas.microsoft.com/office/powerpoint/2010/main" val="60702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D146-535D-4655-8DF7-28EA3A6DE5E1}"/>
              </a:ext>
            </a:extLst>
          </p:cNvPr>
          <p:cNvSpPr>
            <a:spLocks noGrp="1"/>
          </p:cNvSpPr>
          <p:nvPr>
            <p:ph type="title"/>
          </p:nvPr>
        </p:nvSpPr>
        <p:spPr/>
        <p:txBody>
          <a:bodyPr/>
          <a:lstStyle/>
          <a:p>
            <a:r>
              <a:rPr lang="en-US" dirty="0"/>
              <a:t>ChangeLab Solutions disclaimer</a:t>
            </a:r>
          </a:p>
        </p:txBody>
      </p:sp>
      <p:sp>
        <p:nvSpPr>
          <p:cNvPr id="3" name="Content Placeholder 2">
            <a:extLst>
              <a:ext uri="{FF2B5EF4-FFF2-40B4-BE49-F238E27FC236}">
                <a16:creationId xmlns:a16="http://schemas.microsoft.com/office/drawing/2014/main" id="{80005590-62C8-4ADF-B632-17F8F9199FE9}"/>
              </a:ext>
            </a:extLst>
          </p:cNvPr>
          <p:cNvSpPr>
            <a:spLocks noGrp="1"/>
          </p:cNvSpPr>
          <p:nvPr>
            <p:ph idx="1"/>
          </p:nvPr>
        </p:nvSpPr>
        <p:spPr/>
        <p:txBody>
          <a:bodyPr>
            <a:noAutofit/>
          </a:bodyPr>
          <a:lstStyle/>
          <a:p>
            <a:pPr marL="0" indent="0">
              <a:buNone/>
            </a:pPr>
            <a:r>
              <a:rPr lang="en-US" sz="2800" dirty="0"/>
              <a:t>The information provided in this discussion is for informational purposes only and does not constitute legal advice. ChangeLab Solutions does not enter into attorney-client relationships.</a:t>
            </a:r>
          </a:p>
          <a:p>
            <a:pPr marL="0" indent="0">
              <a:buNone/>
            </a:pPr>
            <a:r>
              <a:rPr lang="en-US" sz="2000" dirty="0"/>
              <a:t>	</a:t>
            </a:r>
          </a:p>
          <a:p>
            <a:pPr marL="0" indent="0">
              <a:buNone/>
            </a:pPr>
            <a:r>
              <a:rPr lang="en-US" sz="2800" dirty="0"/>
              <a:t>ChangeLab Solutions is a nonpartisan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r>
              <a:rPr lang="en-US" sz="2000" dirty="0"/>
              <a:t> </a:t>
            </a:r>
          </a:p>
          <a:p>
            <a:pPr marL="0" indent="0">
              <a:buNone/>
            </a:pPr>
            <a:r>
              <a:rPr lang="en-US" sz="2800" dirty="0"/>
              <a:t>Copyright © 2022 ChangeLab Solutions </a:t>
            </a:r>
          </a:p>
        </p:txBody>
      </p:sp>
    </p:spTree>
    <p:extLst>
      <p:ext uri="{BB962C8B-B14F-4D97-AF65-F5344CB8AC3E}">
        <p14:creationId xmlns:p14="http://schemas.microsoft.com/office/powerpoint/2010/main" val="28311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normAutofit/>
          </a:bodyPr>
          <a:lstStyle/>
          <a:p>
            <a:r>
              <a:rPr lang="en-US" dirty="0"/>
              <a:t>Authority to issue permits and licenses</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p:txBody>
          <a:bodyPr anchor="ctr">
            <a:normAutofit fontScale="85000" lnSpcReduction="20000"/>
          </a:bodyPr>
          <a:lstStyle/>
          <a:p>
            <a:pPr marL="0" indent="0">
              <a:lnSpc>
                <a:spcPct val="150000"/>
              </a:lnSpc>
              <a:buNone/>
            </a:pPr>
            <a:r>
              <a:rPr lang="en-US" sz="4000" b="1" dirty="0"/>
              <a:t>Oklahoma Administrative Code § 310:233-9-1 </a:t>
            </a:r>
          </a:p>
          <a:p>
            <a:pPr marL="0" indent="0">
              <a:lnSpc>
                <a:spcPct val="150000"/>
              </a:lnSpc>
              <a:buNone/>
            </a:pPr>
            <a:r>
              <a:rPr kumimoji="0" lang="en-US" altLang="en-US" sz="4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No person, firm, partnership . . . or any organized group of persons shall operate a body piercing or tattoo establishment unless it has received a body piercing or tattoo establishment license from the Department [of Health].”</a:t>
            </a:r>
            <a:endParaRPr kumimoji="0" lang="en-US" altLang="en-US" sz="4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502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normAutofit fontScale="90000"/>
          </a:bodyPr>
          <a:lstStyle/>
          <a:p>
            <a:r>
              <a:rPr lang="en-US" dirty="0"/>
              <a:t>Procedures for issuing permits and licenses</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p:txBody>
          <a:bodyPr anchor="ctr">
            <a:normAutofit fontScale="85000" lnSpcReduction="20000"/>
          </a:bodyPr>
          <a:lstStyle/>
          <a:p>
            <a:pPr marL="0" indent="0">
              <a:lnSpc>
                <a:spcPct val="150000"/>
              </a:lnSpc>
              <a:buNone/>
            </a:pPr>
            <a:r>
              <a:rPr lang="en-US" sz="4000" b="1" dirty="0"/>
              <a:t>Oakland Municipal Code § 5.91.050</a:t>
            </a:r>
          </a:p>
          <a:p>
            <a:pPr marL="0" indent="0">
              <a:lnSpc>
                <a:spcPct val="150000"/>
              </a:lnSpc>
              <a:buNone/>
            </a:pPr>
            <a:r>
              <a:rPr lang="en-US" sz="4000" dirty="0"/>
              <a:t>“The Department shall issue a [tobacco retailer’s] license unless substantial evidence demonstrates that one or more of the following bases for denial exists:</a:t>
            </a:r>
          </a:p>
          <a:p>
            <a:pPr marL="0" indent="0">
              <a:lnSpc>
                <a:spcPct val="150000"/>
              </a:lnSpc>
              <a:buNone/>
            </a:pPr>
            <a:r>
              <a:rPr lang="en-US" sz="4000" dirty="0"/>
              <a:t>A.  The information presented in the application is incomplete, inaccurate, or false. . . . ”</a:t>
            </a:r>
          </a:p>
        </p:txBody>
      </p:sp>
    </p:spTree>
    <p:extLst>
      <p:ext uri="{BB962C8B-B14F-4D97-AF65-F5344CB8AC3E}">
        <p14:creationId xmlns:p14="http://schemas.microsoft.com/office/powerpoint/2010/main" val="231657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4C48-908B-4707-A377-86E710ADEE82}"/>
              </a:ext>
            </a:extLst>
          </p:cNvPr>
          <p:cNvSpPr>
            <a:spLocks noGrp="1"/>
          </p:cNvSpPr>
          <p:nvPr>
            <p:ph type="title"/>
          </p:nvPr>
        </p:nvSpPr>
        <p:spPr>
          <a:xfrm>
            <a:off x="838199" y="949088"/>
            <a:ext cx="10515600" cy="1325563"/>
          </a:xfrm>
        </p:spPr>
        <p:txBody>
          <a:bodyPr/>
          <a:lstStyle/>
          <a:p>
            <a:r>
              <a:rPr lang="en-US" dirty="0"/>
              <a:t>Hi Wendy!</a:t>
            </a:r>
          </a:p>
        </p:txBody>
      </p:sp>
      <p:sp>
        <p:nvSpPr>
          <p:cNvPr id="6" name="Content Placeholder 5">
            <a:extLst>
              <a:ext uri="{FF2B5EF4-FFF2-40B4-BE49-F238E27FC236}">
                <a16:creationId xmlns:a16="http://schemas.microsoft.com/office/drawing/2014/main" id="{53215D94-2207-0ADE-6F4A-7FAC7509EEF4}"/>
              </a:ext>
            </a:extLst>
          </p:cNvPr>
          <p:cNvSpPr>
            <a:spLocks noGrp="1"/>
          </p:cNvSpPr>
          <p:nvPr>
            <p:ph sz="half" idx="1"/>
          </p:nvPr>
        </p:nvSpPr>
        <p:spPr>
          <a:xfrm>
            <a:off x="838199" y="2274651"/>
            <a:ext cx="10515600" cy="1763949"/>
          </a:xfrm>
        </p:spPr>
        <p:txBody>
          <a:bodyPr anchor="ctr">
            <a:normAutofit fontScale="92500"/>
          </a:bodyPr>
          <a:lstStyle/>
          <a:p>
            <a:pPr marL="0" indent="0">
              <a:lnSpc>
                <a:spcPct val="150000"/>
              </a:lnSpc>
              <a:buNone/>
            </a:pPr>
            <a:r>
              <a:rPr lang="en-US" dirty="0"/>
              <a:t>Her task: develop and implement regulations to address food safety and sanitation for mobile food establishments</a:t>
            </a:r>
          </a:p>
        </p:txBody>
      </p:sp>
    </p:spTree>
    <p:extLst>
      <p:ext uri="{BB962C8B-B14F-4D97-AF65-F5344CB8AC3E}">
        <p14:creationId xmlns:p14="http://schemas.microsoft.com/office/powerpoint/2010/main" val="68239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4C48-908B-4707-A377-86E710ADEE82}"/>
              </a:ext>
            </a:extLst>
          </p:cNvPr>
          <p:cNvSpPr>
            <a:spLocks noGrp="1"/>
          </p:cNvSpPr>
          <p:nvPr>
            <p:ph type="title"/>
          </p:nvPr>
        </p:nvSpPr>
        <p:spPr>
          <a:xfrm>
            <a:off x="838199" y="518559"/>
            <a:ext cx="10515600" cy="1325563"/>
          </a:xfrm>
        </p:spPr>
        <p:txBody>
          <a:bodyPr>
            <a:normAutofit/>
          </a:bodyPr>
          <a:lstStyle/>
          <a:p>
            <a:r>
              <a:rPr lang="en-US" dirty="0"/>
              <a:t>Permits and licenses: best practices</a:t>
            </a:r>
          </a:p>
        </p:txBody>
      </p:sp>
      <p:sp>
        <p:nvSpPr>
          <p:cNvPr id="6" name="Content Placeholder 5">
            <a:extLst>
              <a:ext uri="{FF2B5EF4-FFF2-40B4-BE49-F238E27FC236}">
                <a16:creationId xmlns:a16="http://schemas.microsoft.com/office/drawing/2014/main" id="{53215D94-2207-0ADE-6F4A-7FAC7509EEF4}"/>
              </a:ext>
            </a:extLst>
          </p:cNvPr>
          <p:cNvSpPr>
            <a:spLocks noGrp="1"/>
          </p:cNvSpPr>
          <p:nvPr>
            <p:ph sz="half" idx="1"/>
          </p:nvPr>
        </p:nvSpPr>
        <p:spPr>
          <a:xfrm>
            <a:off x="838199" y="1844123"/>
            <a:ext cx="10271761" cy="2240197"/>
          </a:xfrm>
        </p:spPr>
        <p:txBody>
          <a:bodyPr anchor="ctr">
            <a:normAutofit fontScale="92500" lnSpcReduction="10000"/>
          </a:bodyPr>
          <a:lstStyle/>
          <a:p>
            <a:pPr marL="0" indent="0">
              <a:lnSpc>
                <a:spcPct val="150000"/>
              </a:lnSpc>
              <a:buNone/>
            </a:pPr>
            <a:r>
              <a:rPr lang="en-US" dirty="0"/>
              <a:t>Wendy provides technical assistance to local health officials to help them implement the licensing requirements.</a:t>
            </a:r>
          </a:p>
        </p:txBody>
      </p:sp>
    </p:spTree>
    <p:extLst>
      <p:ext uri="{BB962C8B-B14F-4D97-AF65-F5344CB8AC3E}">
        <p14:creationId xmlns:p14="http://schemas.microsoft.com/office/powerpoint/2010/main" val="60008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9AFB-057B-6B73-B99E-8ED6B41BC053}"/>
              </a:ext>
            </a:extLst>
          </p:cNvPr>
          <p:cNvSpPr>
            <a:spLocks noGrp="1"/>
          </p:cNvSpPr>
          <p:nvPr>
            <p:ph type="title"/>
          </p:nvPr>
        </p:nvSpPr>
        <p:spPr/>
        <p:txBody>
          <a:bodyPr>
            <a:normAutofit fontScale="90000"/>
          </a:bodyPr>
          <a:lstStyle/>
          <a:p>
            <a:r>
              <a:rPr lang="en-US" dirty="0"/>
              <a:t>Basic recommendations: equity practice tip 1</a:t>
            </a:r>
          </a:p>
        </p:txBody>
      </p:sp>
      <p:graphicFrame>
        <p:nvGraphicFramePr>
          <p:cNvPr id="7" name="Table 7">
            <a:extLst>
              <a:ext uri="{FF2B5EF4-FFF2-40B4-BE49-F238E27FC236}">
                <a16:creationId xmlns:a16="http://schemas.microsoft.com/office/drawing/2014/main" id="{B40FD65B-5F7E-F5C3-A8C7-A0DC0EB788FC}"/>
              </a:ext>
            </a:extLst>
          </p:cNvPr>
          <p:cNvGraphicFramePr>
            <a:graphicFrameLocks noGrp="1"/>
          </p:cNvGraphicFramePr>
          <p:nvPr>
            <p:ph idx="1"/>
            <p:extLst>
              <p:ext uri="{D42A27DB-BD31-4B8C-83A1-F6EECF244321}">
                <p14:modId xmlns:p14="http://schemas.microsoft.com/office/powerpoint/2010/main" val="1184024447"/>
              </p:ext>
            </p:extLst>
          </p:nvPr>
        </p:nvGraphicFramePr>
        <p:xfrm>
          <a:off x="838200" y="1825625"/>
          <a:ext cx="10515600" cy="4541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06909233"/>
                    </a:ext>
                  </a:extLst>
                </a:gridCol>
                <a:gridCol w="5257800">
                  <a:extLst>
                    <a:ext uri="{9D8B030D-6E8A-4147-A177-3AD203B41FA5}">
                      <a16:colId xmlns:a16="http://schemas.microsoft.com/office/drawing/2014/main" val="58257512"/>
                    </a:ext>
                  </a:extLst>
                </a:gridCol>
              </a:tblGrid>
              <a:tr h="370840">
                <a:tc>
                  <a:txBody>
                    <a:bodyPr/>
                    <a:lstStyle/>
                    <a:p>
                      <a:pPr marL="457200" indent="-457200">
                        <a:buFont typeface="Arial" panose="020B0604020202020204" pitchFamily="34" charset="0"/>
                        <a:buChar char="•"/>
                      </a:pPr>
                      <a:r>
                        <a:rPr lang="en-US" sz="2800" b="1" dirty="0">
                          <a:solidFill>
                            <a:schemeClr val="tx1"/>
                          </a:solidFill>
                        </a:rPr>
                        <a:t>Provide notice of minimum requirements to obtain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b="1" dirty="0">
                          <a:solidFill>
                            <a:schemeClr val="tx1"/>
                          </a:solidFill>
                        </a:rPr>
                        <a:t>Provide guidance, workshops, trainings, and other technical assistance to those interested in obtaining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413817"/>
                  </a:ext>
                </a:extLst>
              </a:tr>
              <a:tr h="370840">
                <a:tc>
                  <a:txBody>
                    <a:bodyPr/>
                    <a:lstStyle/>
                    <a:p>
                      <a:endParaRPr lang="en-US" sz="2800" b="0" dirty="0">
                        <a:solidFill>
                          <a:schemeClr val="bg1"/>
                        </a:solidFill>
                      </a:endParaRPr>
                    </a:p>
                    <a:p>
                      <a:endParaRPr lang="en-US" sz="2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bg1"/>
                        </a:solidFill>
                      </a:endParaRPr>
                    </a:p>
                    <a:p>
                      <a:endParaRPr lang="en-US" sz="2800" b="0" dirty="0">
                        <a:solidFill>
                          <a:schemeClr val="bg1"/>
                        </a:solidFill>
                      </a:endParaRPr>
                    </a:p>
                    <a:p>
                      <a:endParaRPr lang="en-US" sz="2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502741"/>
                  </a:ext>
                </a:extLst>
              </a:tr>
              <a:tr h="199779">
                <a:tc>
                  <a:txBody>
                    <a:bodyPr/>
                    <a:lstStyle/>
                    <a:p>
                      <a:endParaRPr lang="en-US" sz="2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51845"/>
                  </a:ext>
                </a:extLst>
              </a:tr>
            </a:tbl>
          </a:graphicData>
        </a:graphic>
      </p:graphicFrame>
    </p:spTree>
    <p:extLst>
      <p:ext uri="{BB962C8B-B14F-4D97-AF65-F5344CB8AC3E}">
        <p14:creationId xmlns:p14="http://schemas.microsoft.com/office/powerpoint/2010/main" val="268250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9AFB-057B-6B73-B99E-8ED6B41BC053}"/>
              </a:ext>
            </a:extLst>
          </p:cNvPr>
          <p:cNvSpPr>
            <a:spLocks noGrp="1"/>
          </p:cNvSpPr>
          <p:nvPr>
            <p:ph type="title"/>
          </p:nvPr>
        </p:nvSpPr>
        <p:spPr/>
        <p:txBody>
          <a:bodyPr>
            <a:normAutofit fontScale="90000"/>
          </a:bodyPr>
          <a:lstStyle/>
          <a:p>
            <a:r>
              <a:rPr lang="en-US" dirty="0"/>
              <a:t>Basic recommendations: equity practice tip 2</a:t>
            </a:r>
          </a:p>
        </p:txBody>
      </p:sp>
      <p:graphicFrame>
        <p:nvGraphicFramePr>
          <p:cNvPr id="7" name="Table 7">
            <a:extLst>
              <a:ext uri="{FF2B5EF4-FFF2-40B4-BE49-F238E27FC236}">
                <a16:creationId xmlns:a16="http://schemas.microsoft.com/office/drawing/2014/main" id="{B40FD65B-5F7E-F5C3-A8C7-A0DC0EB788FC}"/>
              </a:ext>
            </a:extLst>
          </p:cNvPr>
          <p:cNvGraphicFramePr>
            <a:graphicFrameLocks noGrp="1"/>
          </p:cNvGraphicFramePr>
          <p:nvPr>
            <p:ph idx="1"/>
            <p:extLst>
              <p:ext uri="{D42A27DB-BD31-4B8C-83A1-F6EECF244321}">
                <p14:modId xmlns:p14="http://schemas.microsoft.com/office/powerpoint/2010/main" val="3934461970"/>
              </p:ext>
            </p:extLst>
          </p:nvPr>
        </p:nvGraphicFramePr>
        <p:xfrm>
          <a:off x="838200" y="1825625"/>
          <a:ext cx="10515600" cy="4541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06909233"/>
                    </a:ext>
                  </a:extLst>
                </a:gridCol>
                <a:gridCol w="5257800">
                  <a:extLst>
                    <a:ext uri="{9D8B030D-6E8A-4147-A177-3AD203B41FA5}">
                      <a16:colId xmlns:a16="http://schemas.microsoft.com/office/drawing/2014/main" val="58257512"/>
                    </a:ext>
                  </a:extLst>
                </a:gridCol>
              </a:tblGrid>
              <a:tr h="370840">
                <a:tc>
                  <a:txBody>
                    <a:bodyPr/>
                    <a:lstStyle/>
                    <a:p>
                      <a:pPr marL="457200" indent="-457200">
                        <a:buFont typeface="Arial" panose="020B0604020202020204" pitchFamily="34" charset="0"/>
                        <a:buChar char="•"/>
                      </a:pPr>
                      <a:r>
                        <a:rPr lang="en-US" sz="2800" b="0" dirty="0">
                          <a:solidFill>
                            <a:schemeClr val="tx1"/>
                          </a:solidFill>
                        </a:rPr>
                        <a:t>Provide notice of minimum requirements to obtain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b="0" dirty="0">
                          <a:solidFill>
                            <a:schemeClr val="tx1"/>
                          </a:solidFill>
                        </a:rPr>
                        <a:t>Provide guidance, workshops, trainings, and other technical assistance to those interested in obtaining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413817"/>
                  </a:ext>
                </a:extLst>
              </a:tr>
              <a:tr h="370840">
                <a:tc>
                  <a:txBody>
                    <a:bodyPr/>
                    <a:lstStyle/>
                    <a:p>
                      <a:pPr marL="457200" indent="-457200">
                        <a:buFont typeface="Arial" panose="020B0604020202020204" pitchFamily="34" charset="0"/>
                        <a:buChar char="•"/>
                      </a:pPr>
                      <a:r>
                        <a:rPr lang="en-US" sz="2800" b="1" dirty="0">
                          <a:solidFill>
                            <a:schemeClr val="tx1"/>
                          </a:solidFill>
                        </a:rPr>
                        <a:t>Provide a written explanation for denial of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b="1" dirty="0">
                          <a:solidFill>
                            <a:schemeClr val="tx1"/>
                          </a:solidFill>
                        </a:rPr>
                        <a:t>Issue employee guidance requiring written explanation of licensing decisions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502741"/>
                  </a:ext>
                </a:extLst>
              </a:tr>
              <a:tr h="370840">
                <a:tc>
                  <a:txBody>
                    <a:bodyPr/>
                    <a:lstStyle/>
                    <a:p>
                      <a:endParaRPr lang="en-US" sz="2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51845"/>
                  </a:ext>
                </a:extLst>
              </a:tr>
            </a:tbl>
          </a:graphicData>
        </a:graphic>
      </p:graphicFrame>
    </p:spTree>
    <p:extLst>
      <p:ext uri="{BB962C8B-B14F-4D97-AF65-F5344CB8AC3E}">
        <p14:creationId xmlns:p14="http://schemas.microsoft.com/office/powerpoint/2010/main" val="284413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9AFB-057B-6B73-B99E-8ED6B41BC053}"/>
              </a:ext>
            </a:extLst>
          </p:cNvPr>
          <p:cNvSpPr>
            <a:spLocks noGrp="1"/>
          </p:cNvSpPr>
          <p:nvPr>
            <p:ph type="title"/>
          </p:nvPr>
        </p:nvSpPr>
        <p:spPr/>
        <p:txBody>
          <a:bodyPr>
            <a:normAutofit fontScale="90000"/>
          </a:bodyPr>
          <a:lstStyle/>
          <a:p>
            <a:r>
              <a:rPr lang="en-US" dirty="0"/>
              <a:t>Basic recommendations: equity practice tip 3</a:t>
            </a:r>
          </a:p>
        </p:txBody>
      </p:sp>
      <p:graphicFrame>
        <p:nvGraphicFramePr>
          <p:cNvPr id="7" name="Table 7">
            <a:extLst>
              <a:ext uri="{FF2B5EF4-FFF2-40B4-BE49-F238E27FC236}">
                <a16:creationId xmlns:a16="http://schemas.microsoft.com/office/drawing/2014/main" id="{B40FD65B-5F7E-F5C3-A8C7-A0DC0EB788FC}"/>
              </a:ext>
            </a:extLst>
          </p:cNvPr>
          <p:cNvGraphicFramePr>
            <a:graphicFrameLocks noGrp="1"/>
          </p:cNvGraphicFramePr>
          <p:nvPr>
            <p:ph idx="1"/>
            <p:extLst>
              <p:ext uri="{D42A27DB-BD31-4B8C-83A1-F6EECF244321}">
                <p14:modId xmlns:p14="http://schemas.microsoft.com/office/powerpoint/2010/main" val="798930815"/>
              </p:ext>
            </p:extLst>
          </p:nvPr>
        </p:nvGraphicFramePr>
        <p:xfrm>
          <a:off x="838200" y="1825625"/>
          <a:ext cx="10515600" cy="4541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06909233"/>
                    </a:ext>
                  </a:extLst>
                </a:gridCol>
                <a:gridCol w="5257800">
                  <a:extLst>
                    <a:ext uri="{9D8B030D-6E8A-4147-A177-3AD203B41FA5}">
                      <a16:colId xmlns:a16="http://schemas.microsoft.com/office/drawing/2014/main" val="58257512"/>
                    </a:ext>
                  </a:extLst>
                </a:gridCol>
              </a:tblGrid>
              <a:tr h="370840">
                <a:tc>
                  <a:txBody>
                    <a:bodyPr/>
                    <a:lstStyle/>
                    <a:p>
                      <a:pPr marL="457200" indent="-457200">
                        <a:buFont typeface="Arial" panose="020B0604020202020204" pitchFamily="34" charset="0"/>
                        <a:buChar char="•"/>
                      </a:pPr>
                      <a:r>
                        <a:rPr lang="en-US" sz="2800" b="0" dirty="0">
                          <a:solidFill>
                            <a:schemeClr val="tx1"/>
                          </a:solidFill>
                        </a:rPr>
                        <a:t>Provide notice of minimum requirements to obtain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b="0" dirty="0">
                          <a:solidFill>
                            <a:schemeClr val="tx1"/>
                          </a:solidFill>
                        </a:rPr>
                        <a:t>Provide guidance, workshops, trainings, and other technical assistance to those interested in obtaining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7413817"/>
                  </a:ext>
                </a:extLst>
              </a:tr>
              <a:tr h="370840">
                <a:tc>
                  <a:txBody>
                    <a:bodyPr/>
                    <a:lstStyle/>
                    <a:p>
                      <a:pPr marL="457200" indent="-457200">
                        <a:buFont typeface="Arial" panose="020B0604020202020204" pitchFamily="34" charset="0"/>
                        <a:buChar char="•"/>
                      </a:pPr>
                      <a:r>
                        <a:rPr lang="en-US" sz="2800" b="0" dirty="0">
                          <a:solidFill>
                            <a:schemeClr val="tx1"/>
                          </a:solidFill>
                        </a:rPr>
                        <a:t>Provide a written explanation for denial of a license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b="0" dirty="0">
                          <a:solidFill>
                            <a:schemeClr val="tx1"/>
                          </a:solidFill>
                        </a:rPr>
                        <a:t>Issue employee guidance requiring written explanation of licensing decisions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502741"/>
                  </a:ext>
                </a:extLst>
              </a:tr>
              <a:tr h="370840">
                <a:tc>
                  <a:txBody>
                    <a:bodyPr/>
                    <a:lstStyle/>
                    <a:p>
                      <a:pPr marL="457200" indent="-457200">
                        <a:buFont typeface="Arial" panose="020B0604020202020204" pitchFamily="34" charset="0"/>
                        <a:buChar char="•"/>
                      </a:pPr>
                      <a:r>
                        <a:rPr lang="en-US" sz="2800" b="1" dirty="0">
                          <a:solidFill>
                            <a:schemeClr val="tx1"/>
                          </a:solidFill>
                        </a:rPr>
                        <a:t>Treat all applicants equally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chemeClr val="tx1"/>
                          </a:solidFill>
                        </a:rPr>
                        <a:t>Evaluate licensing decisions to assess impacts on underserved groups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51845"/>
                  </a:ext>
                </a:extLst>
              </a:tr>
            </a:tbl>
          </a:graphicData>
        </a:graphic>
      </p:graphicFrame>
    </p:spTree>
    <p:extLst>
      <p:ext uri="{BB962C8B-B14F-4D97-AF65-F5344CB8AC3E}">
        <p14:creationId xmlns:p14="http://schemas.microsoft.com/office/powerpoint/2010/main" val="213950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AD2A-A9C4-5228-EB6C-3D3EA1CC4C03}"/>
              </a:ext>
            </a:extLst>
          </p:cNvPr>
          <p:cNvSpPr>
            <a:spLocks noGrp="1"/>
          </p:cNvSpPr>
          <p:nvPr>
            <p:ph type="title"/>
          </p:nvPr>
        </p:nvSpPr>
        <p:spPr/>
        <p:txBody>
          <a:bodyPr>
            <a:normAutofit/>
          </a:bodyPr>
          <a:lstStyle/>
          <a:p>
            <a:r>
              <a:rPr lang="en-US" dirty="0"/>
              <a:t>Content Warning </a:t>
            </a:r>
          </a:p>
        </p:txBody>
      </p:sp>
      <p:sp>
        <p:nvSpPr>
          <p:cNvPr id="3" name="Content Placeholder 2">
            <a:extLst>
              <a:ext uri="{FF2B5EF4-FFF2-40B4-BE49-F238E27FC236}">
                <a16:creationId xmlns:a16="http://schemas.microsoft.com/office/drawing/2014/main" id="{07E931D4-4F6A-E6A0-B497-8474DAE9F196}"/>
              </a:ext>
            </a:extLst>
          </p:cNvPr>
          <p:cNvSpPr>
            <a:spLocks noGrp="1"/>
          </p:cNvSpPr>
          <p:nvPr>
            <p:ph idx="1"/>
          </p:nvPr>
        </p:nvSpPr>
        <p:spPr/>
        <p:txBody>
          <a:bodyPr anchor="ctr"/>
          <a:lstStyle/>
          <a:p>
            <a:pPr marL="0" indent="0">
              <a:lnSpc>
                <a:spcPct val="130000"/>
              </a:lnSpc>
              <a:buNone/>
            </a:pPr>
            <a:r>
              <a:rPr lang="en-US" dirty="0"/>
              <a:t>The following slide discusses racially motivated mistreatment of Chinese American citizens by government officials. The details of the case depict racism, xenophobia, and violations of individual liberties guaranteed by the US Constitution.</a:t>
            </a:r>
          </a:p>
        </p:txBody>
      </p:sp>
    </p:spTree>
    <p:extLst>
      <p:ext uri="{BB962C8B-B14F-4D97-AF65-F5344CB8AC3E}">
        <p14:creationId xmlns:p14="http://schemas.microsoft.com/office/powerpoint/2010/main" val="349653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normAutofit/>
          </a:bodyPr>
          <a:lstStyle/>
          <a:p>
            <a:r>
              <a:rPr lang="de-DE" dirty="0"/>
              <a:t>Yick Wo v. Hopkins (1886)</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p:txBody>
          <a:bodyPr anchor="ctr">
            <a:normAutofit fontScale="85000" lnSpcReduction="10000"/>
          </a:bodyPr>
          <a:lstStyle/>
          <a:p>
            <a:pPr marL="0" indent="0">
              <a:lnSpc>
                <a:spcPct val="150000"/>
              </a:lnSpc>
              <a:buNone/>
            </a:pPr>
            <a:r>
              <a:rPr lang="en-US" sz="4000" dirty="0"/>
              <a:t>“No reason [for the denial of licenses to Chinese owners] exists except hostility to the race and nationality to which the petitioners belong. . . . The discrimination is, therefore, illegal, and the public administration which enforces it is a denial of the equal protection of the laws. . . . ”</a:t>
            </a:r>
          </a:p>
        </p:txBody>
      </p:sp>
    </p:spTree>
    <p:extLst>
      <p:ext uri="{BB962C8B-B14F-4D97-AF65-F5344CB8AC3E}">
        <p14:creationId xmlns:p14="http://schemas.microsoft.com/office/powerpoint/2010/main" val="2770333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1037188"/>
            <a:ext cx="10515600" cy="3217830"/>
          </a:xfrm>
        </p:spPr>
        <p:txBody>
          <a:bodyPr/>
          <a:lstStyle/>
          <a:p>
            <a:r>
              <a:rPr lang="en-US" dirty="0"/>
              <a:t>True or False Question</a:t>
            </a:r>
            <a:br>
              <a:rPr lang="en-US" dirty="0"/>
            </a:br>
            <a:br>
              <a:rPr lang="en-US" sz="3600" dirty="0"/>
            </a:br>
            <a:r>
              <a:rPr lang="en-US" sz="3600" b="0" dirty="0"/>
              <a:t>Agencies use permits and licenses to ensure compliance with public health laws.</a:t>
            </a:r>
            <a:br>
              <a:rPr lang="en-US" sz="3600" b="0" dirty="0"/>
            </a:br>
            <a:endParaRPr lang="en-US" sz="36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151188"/>
            <a:ext cx="10515600" cy="2429134"/>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286064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B42C-11F2-4118-A64B-4776EAE66867}"/>
              </a:ext>
            </a:extLst>
          </p:cNvPr>
          <p:cNvSpPr>
            <a:spLocks noGrp="1"/>
          </p:cNvSpPr>
          <p:nvPr>
            <p:ph type="title"/>
          </p:nvPr>
        </p:nvSpPr>
        <p:spPr/>
        <p:txBody>
          <a:bodyPr/>
          <a:lstStyle/>
          <a:p>
            <a:r>
              <a:rPr lang="en-US" dirty="0"/>
              <a:t>CDC disclaimer</a:t>
            </a:r>
          </a:p>
        </p:txBody>
      </p:sp>
      <p:sp>
        <p:nvSpPr>
          <p:cNvPr id="3" name="Content Placeholder 2">
            <a:extLst>
              <a:ext uri="{FF2B5EF4-FFF2-40B4-BE49-F238E27FC236}">
                <a16:creationId xmlns:a16="http://schemas.microsoft.com/office/drawing/2014/main" id="{1259EFBC-704A-4D45-B34A-AD3EADEB830A}"/>
              </a:ext>
            </a:extLst>
          </p:cNvPr>
          <p:cNvSpPr>
            <a:spLocks noGrp="1"/>
          </p:cNvSpPr>
          <p:nvPr>
            <p:ph idx="1"/>
          </p:nvPr>
        </p:nvSpPr>
        <p:spPr/>
        <p:txBody>
          <a:bodyPr>
            <a:normAutofit/>
          </a:bodyPr>
          <a:lstStyle/>
          <a:p>
            <a:pPr marL="0" indent="0">
              <a:buNone/>
            </a:pPr>
            <a:r>
              <a:rPr lang="en-US" sz="2800"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on any questions you may have regarding a legal matter.</a:t>
            </a:r>
          </a:p>
          <a:p>
            <a:pPr marL="0" indent="0">
              <a:buNone/>
            </a:pPr>
            <a:endParaRPr lang="en-US" sz="2800" dirty="0"/>
          </a:p>
          <a:p>
            <a:pPr marL="0" indent="0">
              <a:buNone/>
            </a:pPr>
            <a:r>
              <a:rPr lang="en-US" sz="2800" dirty="0"/>
              <a:t>The findings and conclusions in this training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59593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847371"/>
            <a:ext cx="10515600" cy="3063875"/>
          </a:xfrm>
        </p:spPr>
        <p:txBody>
          <a:bodyPr/>
          <a:lstStyle/>
          <a:p>
            <a:r>
              <a:rPr lang="en-US" dirty="0"/>
              <a:t>True or False Answer</a:t>
            </a:r>
            <a:br>
              <a:rPr lang="en-US" dirty="0"/>
            </a:br>
            <a:br>
              <a:rPr lang="en-US" sz="3600" b="0" dirty="0"/>
            </a:br>
            <a:r>
              <a:rPr lang="en-US" sz="3600" b="0" dirty="0"/>
              <a:t>Agencies use permits and licenses to ensure compliance with public health laws.</a:t>
            </a:r>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116181"/>
            <a:ext cx="10515600" cy="2671730"/>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lvl="2" defTabSz="457200">
              <a:buFont typeface="Wingdings" panose="05000000000000000000" pitchFamily="2" charset="2"/>
              <a:buChar char="q"/>
              <a:defRPr/>
            </a:pPr>
            <a:r>
              <a:rPr lang="en-US" sz="3600" dirty="0">
                <a:latin typeface="+mj-lt"/>
                <a:cs typeface="Arial"/>
              </a:rPr>
              <a:t>  False</a:t>
            </a:r>
          </a:p>
        </p:txBody>
      </p:sp>
    </p:spTree>
    <p:extLst>
      <p:ext uri="{BB962C8B-B14F-4D97-AF65-F5344CB8AC3E}">
        <p14:creationId xmlns:p14="http://schemas.microsoft.com/office/powerpoint/2010/main" val="199281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765AC8-CD1C-4691-843B-B4C30B616492}"/>
              </a:ext>
            </a:extLst>
          </p:cNvPr>
          <p:cNvSpPr>
            <a:spLocks noGrp="1"/>
          </p:cNvSpPr>
          <p:nvPr>
            <p:ph type="title"/>
          </p:nvPr>
        </p:nvSpPr>
        <p:spPr>
          <a:xfrm>
            <a:off x="838200" y="685312"/>
            <a:ext cx="10515600" cy="1325563"/>
          </a:xfrm>
        </p:spPr>
        <p:txBody>
          <a:bodyPr>
            <a:normAutofit fontScale="90000"/>
          </a:bodyPr>
          <a:lstStyle/>
          <a:p>
            <a:r>
              <a:rPr lang="en-US" sz="5300" dirty="0"/>
              <a:t>Promoting health equity</a:t>
            </a:r>
            <a:br>
              <a:rPr lang="en-US" dirty="0"/>
            </a:br>
            <a:br>
              <a:rPr lang="en-US" sz="3600" b="0" dirty="0"/>
            </a:br>
            <a:r>
              <a:rPr lang="en-US" sz="4000" b="0" dirty="0"/>
              <a:t>Ideas for equitable licensing?</a:t>
            </a:r>
          </a:p>
        </p:txBody>
      </p:sp>
      <p:sp>
        <p:nvSpPr>
          <p:cNvPr id="10" name="Content Placeholder 9">
            <a:extLst>
              <a:ext uri="{FF2B5EF4-FFF2-40B4-BE49-F238E27FC236}">
                <a16:creationId xmlns:a16="http://schemas.microsoft.com/office/drawing/2014/main" id="{D5FED456-50DF-4E84-906C-7B5A219B32C2}"/>
              </a:ext>
            </a:extLst>
          </p:cNvPr>
          <p:cNvSpPr>
            <a:spLocks noGrp="1"/>
          </p:cNvSpPr>
          <p:nvPr>
            <p:ph sz="half" idx="1"/>
          </p:nvPr>
        </p:nvSpPr>
        <p:spPr>
          <a:xfrm>
            <a:off x="838200" y="2593680"/>
            <a:ext cx="5181600" cy="4351338"/>
          </a:xfrm>
        </p:spPr>
        <p:txBody>
          <a:bodyPr>
            <a:normAutofit lnSpcReduction="10000"/>
          </a:bodyPr>
          <a:lstStyle/>
          <a:p>
            <a:r>
              <a:rPr lang="en-US" dirty="0"/>
              <a:t>Engage community members</a:t>
            </a:r>
          </a:p>
          <a:p>
            <a:r>
              <a:rPr lang="en-US" dirty="0"/>
              <a:t>Focus on the strengths in a community and build partnerships</a:t>
            </a:r>
          </a:p>
          <a:p>
            <a:r>
              <a:rPr lang="en-US" dirty="0"/>
              <a:t>Invite varying perspectives</a:t>
            </a:r>
          </a:p>
          <a:p>
            <a:endParaRPr lang="en-US" dirty="0"/>
          </a:p>
        </p:txBody>
      </p:sp>
      <p:sp>
        <p:nvSpPr>
          <p:cNvPr id="11" name="Content Placeholder 10">
            <a:extLst>
              <a:ext uri="{FF2B5EF4-FFF2-40B4-BE49-F238E27FC236}">
                <a16:creationId xmlns:a16="http://schemas.microsoft.com/office/drawing/2014/main" id="{BAFA2154-64E1-447D-9CA8-E647E0A29F4C}"/>
              </a:ext>
            </a:extLst>
          </p:cNvPr>
          <p:cNvSpPr>
            <a:spLocks noGrp="1"/>
          </p:cNvSpPr>
          <p:nvPr>
            <p:ph sz="half" idx="2"/>
          </p:nvPr>
        </p:nvSpPr>
        <p:spPr>
          <a:xfrm>
            <a:off x="6292515" y="2593680"/>
            <a:ext cx="5181600" cy="4351338"/>
          </a:xfrm>
        </p:spPr>
        <p:txBody>
          <a:bodyPr>
            <a:normAutofit lnSpcReduction="10000"/>
          </a:bodyPr>
          <a:lstStyle/>
          <a:p>
            <a:r>
              <a:rPr lang="en-US" dirty="0"/>
              <a:t>Consider how you use data</a:t>
            </a:r>
          </a:p>
          <a:p>
            <a:r>
              <a:rPr lang="en-US" dirty="0"/>
              <a:t>Equitably direct resources</a:t>
            </a:r>
          </a:p>
          <a:p>
            <a:r>
              <a:rPr lang="en-US" dirty="0"/>
              <a:t>Promote systems thinking</a:t>
            </a:r>
          </a:p>
          <a:p>
            <a:r>
              <a:rPr lang="en-US" dirty="0"/>
              <a:t>Evaluate outcomes and remain accountable</a:t>
            </a:r>
          </a:p>
          <a:p>
            <a:endParaRPr lang="en-US" dirty="0"/>
          </a:p>
        </p:txBody>
      </p:sp>
    </p:spTree>
    <p:extLst>
      <p:ext uri="{BB962C8B-B14F-4D97-AF65-F5344CB8AC3E}">
        <p14:creationId xmlns:p14="http://schemas.microsoft.com/office/powerpoint/2010/main" val="129606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765AC8-CD1C-4691-843B-B4C30B616492}"/>
              </a:ext>
            </a:extLst>
          </p:cNvPr>
          <p:cNvSpPr>
            <a:spLocks noGrp="1"/>
          </p:cNvSpPr>
          <p:nvPr>
            <p:ph type="title"/>
          </p:nvPr>
        </p:nvSpPr>
        <p:spPr>
          <a:xfrm>
            <a:off x="838200" y="405392"/>
            <a:ext cx="10515600" cy="1904671"/>
          </a:xfrm>
        </p:spPr>
        <p:txBody>
          <a:bodyPr/>
          <a:lstStyle/>
          <a:p>
            <a:r>
              <a:rPr lang="en-US" dirty="0"/>
              <a:t>Promoting health equity</a:t>
            </a:r>
            <a:br>
              <a:rPr lang="en-US" dirty="0"/>
            </a:br>
            <a:br>
              <a:rPr lang="en-US" sz="3600" dirty="0"/>
            </a:br>
            <a:r>
              <a:rPr lang="en-US" sz="3600" b="0" dirty="0"/>
              <a:t>Examples for equitable licensing</a:t>
            </a:r>
            <a:endParaRPr lang="en-US" sz="3600" dirty="0"/>
          </a:p>
        </p:txBody>
      </p:sp>
      <p:sp>
        <p:nvSpPr>
          <p:cNvPr id="10" name="Content Placeholder 9">
            <a:extLst>
              <a:ext uri="{FF2B5EF4-FFF2-40B4-BE49-F238E27FC236}">
                <a16:creationId xmlns:a16="http://schemas.microsoft.com/office/drawing/2014/main" id="{D5FED456-50DF-4E84-906C-7B5A219B32C2}"/>
              </a:ext>
            </a:extLst>
          </p:cNvPr>
          <p:cNvSpPr>
            <a:spLocks noGrp="1"/>
          </p:cNvSpPr>
          <p:nvPr>
            <p:ph sz="half" idx="1"/>
          </p:nvPr>
        </p:nvSpPr>
        <p:spPr>
          <a:xfrm>
            <a:off x="838200" y="2612340"/>
            <a:ext cx="5181600" cy="4351338"/>
          </a:xfrm>
        </p:spPr>
        <p:txBody>
          <a:bodyPr>
            <a:normAutofit lnSpcReduction="10000"/>
          </a:bodyPr>
          <a:lstStyle/>
          <a:p>
            <a:r>
              <a:rPr lang="en-US" b="1" dirty="0"/>
              <a:t>Engage community members</a:t>
            </a:r>
          </a:p>
          <a:p>
            <a:r>
              <a:rPr lang="en-US" b="1" dirty="0"/>
              <a:t>Focus on the strengths in a community and build partnerships</a:t>
            </a:r>
          </a:p>
          <a:p>
            <a:r>
              <a:rPr lang="en-US" dirty="0"/>
              <a:t>Invite varying perspectives</a:t>
            </a:r>
          </a:p>
          <a:p>
            <a:endParaRPr lang="en-US" dirty="0"/>
          </a:p>
        </p:txBody>
      </p:sp>
      <p:sp>
        <p:nvSpPr>
          <p:cNvPr id="11" name="Content Placeholder 10">
            <a:extLst>
              <a:ext uri="{FF2B5EF4-FFF2-40B4-BE49-F238E27FC236}">
                <a16:creationId xmlns:a16="http://schemas.microsoft.com/office/drawing/2014/main" id="{BAFA2154-64E1-447D-9CA8-E647E0A29F4C}"/>
              </a:ext>
            </a:extLst>
          </p:cNvPr>
          <p:cNvSpPr>
            <a:spLocks noGrp="1"/>
          </p:cNvSpPr>
          <p:nvPr>
            <p:ph sz="half" idx="2"/>
          </p:nvPr>
        </p:nvSpPr>
        <p:spPr>
          <a:xfrm>
            <a:off x="6340641" y="2612340"/>
            <a:ext cx="5181600" cy="4351338"/>
          </a:xfrm>
        </p:spPr>
        <p:txBody>
          <a:bodyPr>
            <a:normAutofit lnSpcReduction="10000"/>
          </a:bodyPr>
          <a:lstStyle/>
          <a:p>
            <a:r>
              <a:rPr lang="en-US" dirty="0"/>
              <a:t>Consider how you use data</a:t>
            </a:r>
          </a:p>
          <a:p>
            <a:r>
              <a:rPr lang="en-US" b="1" dirty="0"/>
              <a:t>Equitably direct resources</a:t>
            </a:r>
          </a:p>
          <a:p>
            <a:r>
              <a:rPr lang="en-US" dirty="0"/>
              <a:t>Promote systems thinking</a:t>
            </a:r>
          </a:p>
          <a:p>
            <a:r>
              <a:rPr lang="en-US" b="1" dirty="0"/>
              <a:t>Evaluate outcomes and remain accountable</a:t>
            </a:r>
          </a:p>
          <a:p>
            <a:endParaRPr lang="en-US" dirty="0"/>
          </a:p>
        </p:txBody>
      </p:sp>
    </p:spTree>
    <p:extLst>
      <p:ext uri="{BB962C8B-B14F-4D97-AF65-F5344CB8AC3E}">
        <p14:creationId xmlns:p14="http://schemas.microsoft.com/office/powerpoint/2010/main" val="345187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2</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nchor="ctr"/>
          <a:lstStyle/>
          <a:p>
            <a:pPr>
              <a:lnSpc>
                <a:spcPct val="110000"/>
              </a:lnSpc>
            </a:pPr>
            <a:r>
              <a:rPr lang="en-US" dirty="0"/>
              <a:t>When and how can health departments issue </a:t>
            </a:r>
            <a:br>
              <a:rPr lang="en-US" dirty="0"/>
            </a:br>
            <a:r>
              <a:rPr lang="en-US" dirty="0"/>
              <a:t>permits and licenses?</a:t>
            </a:r>
          </a:p>
          <a:p>
            <a:pPr>
              <a:lnSpc>
                <a:spcPct val="110000"/>
              </a:lnSpc>
            </a:pPr>
            <a:r>
              <a:rPr lang="en-US" b="1" dirty="0"/>
              <a:t>What are key legal and equity considerations when conducting investigations and inspections?</a:t>
            </a:r>
          </a:p>
          <a:p>
            <a:pPr>
              <a:lnSpc>
                <a:spcPct val="110000"/>
              </a:lnSpc>
            </a:pPr>
            <a:r>
              <a:rPr lang="en-US" dirty="0"/>
              <a:t>How can health departments equitably enforce public health laws?</a:t>
            </a:r>
          </a:p>
        </p:txBody>
      </p:sp>
    </p:spTree>
    <p:extLst>
      <p:ext uri="{BB962C8B-B14F-4D97-AF65-F5344CB8AC3E}">
        <p14:creationId xmlns:p14="http://schemas.microsoft.com/office/powerpoint/2010/main" val="308310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703560" cy="1513450"/>
          </a:xfrm>
        </p:spPr>
        <p:txBody>
          <a:bodyPr>
            <a:normAutofit/>
          </a:bodyPr>
          <a:lstStyle/>
          <a:p>
            <a:r>
              <a:rPr lang="en-US" sz="4400" dirty="0"/>
              <a:t>Continuum of agency activities: investigations and inspections</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670176"/>
            <a:ext cx="2100943" cy="1077218"/>
          </a:xfrm>
          <a:prstGeom prst="rect">
            <a:avLst/>
          </a:prstGeom>
          <a:noFill/>
        </p:spPr>
        <p:txBody>
          <a:bodyPr wrap="square" rtlCol="0">
            <a:spAutoFit/>
          </a:bodyPr>
          <a:lstStyle/>
          <a:p>
            <a:pPr algn="ctr" defTabSz="457200">
              <a:defRPr/>
            </a:pPr>
            <a:r>
              <a:rPr lang="en-US" sz="3200" b="1" dirty="0">
                <a:solidFill>
                  <a:schemeClr val="bg2">
                    <a:lumMod val="50000"/>
                  </a:schemeClr>
                </a:solidFill>
                <a:latin typeface="Century Gothic" panose="020B0502020202020204" pitchFamily="34" charset="0"/>
              </a:rPr>
              <a:t>Making </a:t>
            </a:r>
          </a:p>
          <a:p>
            <a:pPr algn="ctr" defTabSz="457200">
              <a:defRPr/>
            </a:pPr>
            <a:r>
              <a:rPr lang="en-US" sz="3200" b="1" dirty="0">
                <a:solidFill>
                  <a:schemeClr val="bg2">
                    <a:lumMod val="50000"/>
                  </a:schemeClr>
                </a:solidFill>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536513" y="5690198"/>
            <a:ext cx="3118974" cy="1077218"/>
          </a:xfrm>
          <a:prstGeom prst="rect">
            <a:avLst/>
          </a:prstGeom>
          <a:noFill/>
        </p:spPr>
        <p:txBody>
          <a:bodyPr wrap="square" rtlCol="0">
            <a:spAutoFit/>
          </a:bodyPr>
          <a:lstStyle/>
          <a:p>
            <a:pPr algn="ctr" defTabSz="457200">
              <a:defRPr/>
            </a:pPr>
            <a:r>
              <a:rPr lang="en-US" sz="3200" b="1" dirty="0">
                <a:solidFill>
                  <a:schemeClr val="bg2">
                    <a:lumMod val="50000"/>
                  </a:schemeClr>
                </a:solidFill>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9021209" y="5670176"/>
            <a:ext cx="2332591" cy="1077218"/>
          </a:xfrm>
          <a:prstGeom prst="rect">
            <a:avLst/>
          </a:prstGeom>
          <a:noFill/>
        </p:spPr>
        <p:txBody>
          <a:bodyPr wrap="square" rtlCol="0">
            <a:spAutoFit/>
          </a:bodyPr>
          <a:lstStyle/>
          <a:p>
            <a:pPr algn="ctr" defTabSz="457200">
              <a:defRPr/>
            </a:pPr>
            <a:r>
              <a:rPr lang="en-US" sz="3200" b="1" dirty="0">
                <a:latin typeface="Century Gothic" panose="020B0502020202020204" pitchFamily="34" charset="0"/>
              </a:rPr>
              <a:t>Enforcing Laws </a:t>
            </a:r>
          </a:p>
        </p:txBody>
      </p:sp>
      <p:pic>
        <p:nvPicPr>
          <p:cNvPr id="10" name="Content Placeholder 9" descr="This visual representation of agency activities that span across making laws, implementing laws, and enforcing laws is fully described on slide 6. On this slide the focus is on the right with enforcing laws: conducting investigations and inspections.">
            <a:extLst>
              <a:ext uri="{FF2B5EF4-FFF2-40B4-BE49-F238E27FC236}">
                <a16:creationId xmlns:a16="http://schemas.microsoft.com/office/drawing/2014/main" id="{3D7914BE-1CD0-B7DF-A1CC-C69042232B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1898597"/>
            <a:ext cx="10134600" cy="3771579"/>
          </a:xfrm>
        </p:spPr>
      </p:pic>
    </p:spTree>
    <p:extLst>
      <p:ext uri="{BB962C8B-B14F-4D97-AF65-F5344CB8AC3E}">
        <p14:creationId xmlns:p14="http://schemas.microsoft.com/office/powerpoint/2010/main" val="51425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D8CEC-AE6D-D45E-E11C-8168CDA0D019}"/>
              </a:ext>
            </a:extLst>
          </p:cNvPr>
          <p:cNvSpPr>
            <a:spLocks noGrp="1"/>
          </p:cNvSpPr>
          <p:nvPr>
            <p:ph type="ctrTitle"/>
          </p:nvPr>
        </p:nvSpPr>
        <p:spPr>
          <a:xfrm>
            <a:off x="1427583" y="1240450"/>
            <a:ext cx="9336833" cy="4377100"/>
          </a:xfrm>
        </p:spPr>
        <p:txBody>
          <a:bodyPr anchor="ctr">
            <a:normAutofit/>
          </a:bodyPr>
          <a:lstStyle/>
          <a:p>
            <a:r>
              <a:rPr lang="en-US" b="0" dirty="0"/>
              <a:t>An </a:t>
            </a:r>
            <a:r>
              <a:rPr lang="en-US" dirty="0"/>
              <a:t>investigation</a:t>
            </a:r>
            <a:r>
              <a:rPr lang="en-US" b="0" dirty="0"/>
              <a:t> is a way to learn facts about a situation that might threaten </a:t>
            </a:r>
            <a:br>
              <a:rPr lang="en-US" b="0" dirty="0"/>
            </a:br>
            <a:r>
              <a:rPr lang="en-US" b="0" dirty="0"/>
              <a:t>public health.</a:t>
            </a:r>
          </a:p>
        </p:txBody>
      </p:sp>
    </p:spTree>
    <p:extLst>
      <p:ext uri="{BB962C8B-B14F-4D97-AF65-F5344CB8AC3E}">
        <p14:creationId xmlns:p14="http://schemas.microsoft.com/office/powerpoint/2010/main" val="194714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D8CEC-AE6D-D45E-E11C-8168CDA0D019}"/>
              </a:ext>
            </a:extLst>
          </p:cNvPr>
          <p:cNvSpPr>
            <a:spLocks noGrp="1"/>
          </p:cNvSpPr>
          <p:nvPr>
            <p:ph type="ctrTitle"/>
          </p:nvPr>
        </p:nvSpPr>
        <p:spPr>
          <a:xfrm>
            <a:off x="1231641" y="1240450"/>
            <a:ext cx="9728718" cy="4377100"/>
          </a:xfrm>
        </p:spPr>
        <p:txBody>
          <a:bodyPr anchor="ctr">
            <a:normAutofit/>
          </a:bodyPr>
          <a:lstStyle/>
          <a:p>
            <a:r>
              <a:rPr lang="en-US" b="0" dirty="0"/>
              <a:t>An </a:t>
            </a:r>
            <a:r>
              <a:rPr lang="en-US" dirty="0"/>
              <a:t>inspection</a:t>
            </a:r>
            <a:r>
              <a:rPr lang="en-US" b="0" dirty="0"/>
              <a:t> is a visit to </a:t>
            </a:r>
            <a:br>
              <a:rPr lang="en-US" b="0" dirty="0"/>
            </a:br>
            <a:r>
              <a:rPr lang="en-US" b="0" dirty="0"/>
              <a:t>a regulated facility to assess whether its operations comply with applicable standards. </a:t>
            </a:r>
          </a:p>
        </p:txBody>
      </p:sp>
    </p:spTree>
    <p:extLst>
      <p:ext uri="{BB962C8B-B14F-4D97-AF65-F5344CB8AC3E}">
        <p14:creationId xmlns:p14="http://schemas.microsoft.com/office/powerpoint/2010/main" val="255721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D8CEC-AE6D-D45E-E11C-8168CDA0D019}"/>
              </a:ext>
            </a:extLst>
          </p:cNvPr>
          <p:cNvSpPr>
            <a:spLocks noGrp="1"/>
          </p:cNvSpPr>
          <p:nvPr>
            <p:ph type="ctrTitle"/>
          </p:nvPr>
        </p:nvSpPr>
        <p:spPr>
          <a:xfrm>
            <a:off x="1524000" y="836023"/>
            <a:ext cx="9144000" cy="4663440"/>
          </a:xfrm>
        </p:spPr>
        <p:txBody>
          <a:bodyPr anchor="ctr">
            <a:normAutofit fontScale="90000"/>
          </a:bodyPr>
          <a:lstStyle/>
          <a:p>
            <a:pPr>
              <a:lnSpc>
                <a:spcPct val="200000"/>
              </a:lnSpc>
            </a:pPr>
            <a:r>
              <a:rPr lang="en-US" dirty="0"/>
              <a:t>Housing and infrastructure</a:t>
            </a:r>
            <a:br>
              <a:rPr lang="en-US" dirty="0"/>
            </a:br>
            <a:r>
              <a:rPr lang="en-US" dirty="0"/>
              <a:t>Institutions</a:t>
            </a:r>
            <a:br>
              <a:rPr lang="en-US" dirty="0"/>
            </a:br>
            <a:r>
              <a:rPr lang="en-US" dirty="0"/>
              <a:t>Service establishments</a:t>
            </a:r>
          </a:p>
        </p:txBody>
      </p:sp>
    </p:spTree>
    <p:extLst>
      <p:ext uri="{BB962C8B-B14F-4D97-AF65-F5344CB8AC3E}">
        <p14:creationId xmlns:p14="http://schemas.microsoft.com/office/powerpoint/2010/main" val="3627541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D8CEC-AE6D-D45E-E11C-8168CDA0D019}"/>
              </a:ext>
            </a:extLst>
          </p:cNvPr>
          <p:cNvSpPr>
            <a:spLocks noGrp="1"/>
          </p:cNvSpPr>
          <p:nvPr>
            <p:ph type="ctrTitle"/>
          </p:nvPr>
        </p:nvSpPr>
        <p:spPr>
          <a:xfrm>
            <a:off x="1524000" y="836023"/>
            <a:ext cx="9144000" cy="4663440"/>
          </a:xfrm>
        </p:spPr>
        <p:txBody>
          <a:bodyPr anchor="ctr">
            <a:normAutofit/>
          </a:bodyPr>
          <a:lstStyle/>
          <a:p>
            <a:pPr>
              <a:lnSpc>
                <a:spcPct val="100000"/>
              </a:lnSpc>
            </a:pPr>
            <a:r>
              <a:rPr lang="en-US" dirty="0"/>
              <a:t>Inspecting mobile food establishments</a:t>
            </a:r>
          </a:p>
        </p:txBody>
      </p:sp>
    </p:spTree>
    <p:extLst>
      <p:ext uri="{BB962C8B-B14F-4D97-AF65-F5344CB8AC3E}">
        <p14:creationId xmlns:p14="http://schemas.microsoft.com/office/powerpoint/2010/main" val="381243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D8CEC-AE6D-D45E-E11C-8168CDA0D019}"/>
              </a:ext>
            </a:extLst>
          </p:cNvPr>
          <p:cNvSpPr>
            <a:spLocks noGrp="1"/>
          </p:cNvSpPr>
          <p:nvPr>
            <p:ph type="ctrTitle"/>
          </p:nvPr>
        </p:nvSpPr>
        <p:spPr>
          <a:xfrm>
            <a:off x="940271" y="1117144"/>
            <a:ext cx="10276369" cy="4817277"/>
          </a:xfrm>
        </p:spPr>
        <p:txBody>
          <a:bodyPr anchor="ctr">
            <a:normAutofit/>
          </a:bodyPr>
          <a:lstStyle/>
          <a:p>
            <a:pPr>
              <a:lnSpc>
                <a:spcPct val="100000"/>
              </a:lnSpc>
            </a:pPr>
            <a:r>
              <a:rPr lang="en-US" dirty="0"/>
              <a:t>Wendy and Jackie</a:t>
            </a:r>
          </a:p>
        </p:txBody>
      </p:sp>
    </p:spTree>
    <p:extLst>
      <p:ext uri="{BB962C8B-B14F-4D97-AF65-F5344CB8AC3E}">
        <p14:creationId xmlns:p14="http://schemas.microsoft.com/office/powerpoint/2010/main" val="115260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0328-D34C-457A-9570-1AC8D93D86F2}"/>
              </a:ext>
            </a:extLst>
          </p:cNvPr>
          <p:cNvSpPr>
            <a:spLocks noGrp="1"/>
          </p:cNvSpPr>
          <p:nvPr>
            <p:ph type="title"/>
          </p:nvPr>
        </p:nvSpPr>
        <p:spPr/>
        <p:txBody>
          <a:bodyPr/>
          <a:lstStyle/>
          <a:p>
            <a:r>
              <a:rPr lang="en-US" dirty="0"/>
              <a:t>First, watch these courses:</a:t>
            </a:r>
          </a:p>
        </p:txBody>
      </p:sp>
      <p:sp>
        <p:nvSpPr>
          <p:cNvPr id="3" name="Content Placeholder 2">
            <a:extLst>
              <a:ext uri="{FF2B5EF4-FFF2-40B4-BE49-F238E27FC236}">
                <a16:creationId xmlns:a16="http://schemas.microsoft.com/office/drawing/2014/main" id="{9EC8AB8C-3F6B-47E8-970F-2DE018013FB2}"/>
              </a:ext>
            </a:extLst>
          </p:cNvPr>
          <p:cNvSpPr>
            <a:spLocks noGrp="1"/>
          </p:cNvSpPr>
          <p:nvPr>
            <p:ph idx="1"/>
          </p:nvPr>
        </p:nvSpPr>
        <p:spPr/>
        <p:txBody>
          <a:bodyPr>
            <a:normAutofit fontScale="92500" lnSpcReduction="20000"/>
          </a:bodyPr>
          <a:lstStyle/>
          <a:p>
            <a:pPr>
              <a:lnSpc>
                <a:spcPct val="150000"/>
              </a:lnSpc>
            </a:pPr>
            <a:r>
              <a:rPr lang="en-US" dirty="0"/>
              <a:t>What Legal Powers Do Health Departments Have? Overview of Administrative Law: Part 1</a:t>
            </a:r>
          </a:p>
          <a:p>
            <a:pPr>
              <a:lnSpc>
                <a:spcPct val="150000"/>
              </a:lnSpc>
            </a:pPr>
            <a:r>
              <a:rPr lang="en-US" dirty="0"/>
              <a:t>How Do Health Departments Create Regulations, Policies, and Guidance Documents? Overview of Administrative Law: Part 2</a:t>
            </a:r>
          </a:p>
          <a:p>
            <a:pPr>
              <a:lnSpc>
                <a:spcPct val="150000"/>
              </a:lnSpc>
            </a:pPr>
            <a:r>
              <a:rPr lang="en-US" dirty="0"/>
              <a:t>Access courses at </a:t>
            </a:r>
            <a:r>
              <a:rPr lang="en-US" dirty="0">
                <a:hlinkClick r:id="rId3"/>
              </a:rPr>
              <a:t>www.publichealthlawacademy.org</a:t>
            </a:r>
            <a:endParaRPr lang="en-US" dirty="0"/>
          </a:p>
        </p:txBody>
      </p:sp>
    </p:spTree>
    <p:extLst>
      <p:ext uri="{BB962C8B-B14F-4D97-AF65-F5344CB8AC3E}">
        <p14:creationId xmlns:p14="http://schemas.microsoft.com/office/powerpoint/2010/main" val="18257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Recommendations for inspection: step 1</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Confirm authority </a:t>
            </a:r>
            <a:r>
              <a:rPr lang="en-US" dirty="0"/>
              <a:t>to conduct inspections</a:t>
            </a:r>
          </a:p>
        </p:txBody>
      </p:sp>
    </p:spTree>
    <p:extLst>
      <p:ext uri="{BB962C8B-B14F-4D97-AF65-F5344CB8AC3E}">
        <p14:creationId xmlns:p14="http://schemas.microsoft.com/office/powerpoint/2010/main" val="3856569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normAutofit/>
          </a:bodyPr>
          <a:lstStyle/>
          <a:p>
            <a:r>
              <a:rPr lang="en-US" dirty="0"/>
              <a:t>Authority to conduct inspections</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a:xfrm>
            <a:off x="838199" y="1609058"/>
            <a:ext cx="10904621" cy="4351338"/>
          </a:xfrm>
        </p:spPr>
        <p:txBody>
          <a:bodyPr anchor="ctr">
            <a:normAutofit/>
          </a:bodyPr>
          <a:lstStyle/>
          <a:p>
            <a:pPr marL="0" indent="0">
              <a:lnSpc>
                <a:spcPct val="150000"/>
              </a:lnSpc>
              <a:buNone/>
            </a:pPr>
            <a:r>
              <a:rPr lang="en-US" b="1" dirty="0"/>
              <a:t>Austin Municipal Code § 10-3-151</a:t>
            </a:r>
          </a:p>
          <a:p>
            <a:pPr marL="0" indent="0">
              <a:lnSpc>
                <a:spcPct val="150000"/>
              </a:lnSpc>
              <a:buNone/>
            </a:pPr>
            <a:r>
              <a:rPr lang="en-US" dirty="0"/>
              <a:t>“The health authority may inspect a food enterprise . . . during regular business hours or at another reasonable time to determine compliance with this chapter.”</a:t>
            </a:r>
          </a:p>
        </p:txBody>
      </p:sp>
    </p:spTree>
    <p:extLst>
      <p:ext uri="{BB962C8B-B14F-4D97-AF65-F5344CB8AC3E}">
        <p14:creationId xmlns:p14="http://schemas.microsoft.com/office/powerpoint/2010/main" val="686418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Recommendations for inspection: step 2</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Determine </a:t>
            </a:r>
            <a:r>
              <a:rPr lang="en-US" dirty="0"/>
              <a:t>whether a warrant is required</a:t>
            </a:r>
          </a:p>
        </p:txBody>
      </p:sp>
    </p:spTree>
    <p:extLst>
      <p:ext uri="{BB962C8B-B14F-4D97-AF65-F5344CB8AC3E}">
        <p14:creationId xmlns:p14="http://schemas.microsoft.com/office/powerpoint/2010/main" val="2277644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normAutofit/>
          </a:bodyPr>
          <a:lstStyle/>
          <a:p>
            <a:r>
              <a:rPr lang="en-US" dirty="0"/>
              <a:t>The US Constitution: Fourth Amendment </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p:txBody>
          <a:bodyPr anchor="ctr">
            <a:normAutofit/>
          </a:bodyPr>
          <a:lstStyle/>
          <a:p>
            <a:pPr marL="0" indent="0">
              <a:lnSpc>
                <a:spcPct val="150000"/>
              </a:lnSpc>
              <a:buNone/>
            </a:pPr>
            <a:r>
              <a:rPr lang="en-US" sz="4000" dirty="0"/>
              <a:t>“The right of the people to be secure in their persons, houses, papers, and effects, against unreasonable searches and seizures, shall not be violated. . . . ”</a:t>
            </a:r>
          </a:p>
        </p:txBody>
      </p:sp>
    </p:spTree>
    <p:extLst>
      <p:ext uri="{BB962C8B-B14F-4D97-AF65-F5344CB8AC3E}">
        <p14:creationId xmlns:p14="http://schemas.microsoft.com/office/powerpoint/2010/main" val="1849804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FE18-34E7-2925-A4EB-D5BEEE059E17}"/>
              </a:ext>
            </a:extLst>
          </p:cNvPr>
          <p:cNvSpPr>
            <a:spLocks noGrp="1"/>
          </p:cNvSpPr>
          <p:nvPr>
            <p:ph type="title"/>
          </p:nvPr>
        </p:nvSpPr>
        <p:spPr>
          <a:xfrm>
            <a:off x="838200" y="681037"/>
            <a:ext cx="10515600" cy="1325563"/>
          </a:xfrm>
        </p:spPr>
        <p:txBody>
          <a:bodyPr anchor="ctr">
            <a:normAutofit/>
          </a:bodyPr>
          <a:lstStyle/>
          <a:p>
            <a:r>
              <a:rPr lang="en-US" sz="4000" dirty="0"/>
              <a:t>Has the inspector received permission to enter? </a:t>
            </a:r>
          </a:p>
        </p:txBody>
      </p:sp>
      <p:sp>
        <p:nvSpPr>
          <p:cNvPr id="3" name="Content Placeholder 2">
            <a:extLst>
              <a:ext uri="{FF2B5EF4-FFF2-40B4-BE49-F238E27FC236}">
                <a16:creationId xmlns:a16="http://schemas.microsoft.com/office/drawing/2014/main" id="{CCF9ACCB-B874-D734-9395-A1A89BA91F56}"/>
              </a:ext>
            </a:extLst>
          </p:cNvPr>
          <p:cNvSpPr>
            <a:spLocks noGrp="1"/>
          </p:cNvSpPr>
          <p:nvPr>
            <p:ph idx="1"/>
          </p:nvPr>
        </p:nvSpPr>
        <p:spPr/>
        <p:txBody>
          <a:bodyPr anchor="ctr">
            <a:normAutofit/>
          </a:bodyPr>
          <a:lstStyle/>
          <a:p>
            <a:pPr marL="0" indent="0">
              <a:buNone/>
            </a:pPr>
            <a:r>
              <a:rPr lang="en-US" dirty="0"/>
              <a:t>The person who can give permission varies, depending on the type of property.</a:t>
            </a:r>
          </a:p>
          <a:p>
            <a:pPr marL="0" indent="0">
              <a:buNone/>
            </a:pPr>
            <a:r>
              <a:rPr lang="en-US" sz="1200" dirty="0"/>
              <a:t> </a:t>
            </a:r>
          </a:p>
          <a:p>
            <a:r>
              <a:rPr lang="en-US" dirty="0"/>
              <a:t>Establishments open to the public: owner, manager</a:t>
            </a:r>
          </a:p>
          <a:p>
            <a:r>
              <a:rPr lang="en-US" dirty="0"/>
              <a:t>Private property: owner, occupant</a:t>
            </a:r>
          </a:p>
          <a:p>
            <a:r>
              <a:rPr lang="en-US" dirty="0"/>
              <a:t>Private housing: occupants or their representative</a:t>
            </a:r>
          </a:p>
          <a:p>
            <a:r>
              <a:rPr lang="en-US" dirty="0"/>
              <a:t>Public buildings: manager, person in charge</a:t>
            </a:r>
          </a:p>
        </p:txBody>
      </p:sp>
    </p:spTree>
    <p:extLst>
      <p:ext uri="{BB962C8B-B14F-4D97-AF65-F5344CB8AC3E}">
        <p14:creationId xmlns:p14="http://schemas.microsoft.com/office/powerpoint/2010/main" val="749817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1DF2-9974-95E9-88C2-2ECBC656BB07}"/>
              </a:ext>
            </a:extLst>
          </p:cNvPr>
          <p:cNvSpPr>
            <a:spLocks noGrp="1"/>
          </p:cNvSpPr>
          <p:nvPr>
            <p:ph type="title"/>
          </p:nvPr>
        </p:nvSpPr>
        <p:spPr>
          <a:xfrm>
            <a:off x="838200" y="534944"/>
            <a:ext cx="10515600" cy="1325563"/>
          </a:xfrm>
        </p:spPr>
        <p:txBody>
          <a:bodyPr>
            <a:normAutofit/>
          </a:bodyPr>
          <a:lstStyle/>
          <a:p>
            <a:r>
              <a:rPr lang="en-US" sz="4000" dirty="0"/>
              <a:t>Does the exception for heavily regulated industries apply? </a:t>
            </a:r>
          </a:p>
        </p:txBody>
      </p:sp>
      <p:sp>
        <p:nvSpPr>
          <p:cNvPr id="3" name="Content Placeholder 2">
            <a:extLst>
              <a:ext uri="{FF2B5EF4-FFF2-40B4-BE49-F238E27FC236}">
                <a16:creationId xmlns:a16="http://schemas.microsoft.com/office/drawing/2014/main" id="{860EA867-4C2A-3EEF-5367-BD14AC36B976}"/>
              </a:ext>
            </a:extLst>
          </p:cNvPr>
          <p:cNvSpPr>
            <a:spLocks noGrp="1"/>
          </p:cNvSpPr>
          <p:nvPr>
            <p:ph idx="1"/>
          </p:nvPr>
        </p:nvSpPr>
        <p:spPr>
          <a:xfrm>
            <a:off x="838200" y="1995444"/>
            <a:ext cx="10515600" cy="4351338"/>
          </a:xfrm>
        </p:spPr>
        <p:txBody>
          <a:bodyPr anchor="ctr">
            <a:normAutofit/>
          </a:bodyPr>
          <a:lstStyle/>
          <a:p>
            <a:pPr marL="0" indent="0">
              <a:buNone/>
            </a:pPr>
            <a:r>
              <a:rPr lang="en-US" dirty="0"/>
              <a:t>A warrant is typically NOT required for an administrative search if . . .</a:t>
            </a:r>
          </a:p>
          <a:p>
            <a:pPr marL="0" indent="0">
              <a:buNone/>
            </a:pPr>
            <a:r>
              <a:rPr lang="en-US" sz="1800" dirty="0"/>
              <a:t> </a:t>
            </a:r>
          </a:p>
          <a:p>
            <a:r>
              <a:rPr lang="en-US" dirty="0"/>
              <a:t>The property is part of a heavily regulated industry; </a:t>
            </a:r>
          </a:p>
          <a:p>
            <a:r>
              <a:rPr lang="en-US" dirty="0"/>
              <a:t>Underlying laws provide adequate notice of inspections; and</a:t>
            </a:r>
          </a:p>
          <a:p>
            <a:r>
              <a:rPr lang="en-US" dirty="0"/>
              <a:t>Inspections are necessary to achieve government oversight.</a:t>
            </a:r>
          </a:p>
        </p:txBody>
      </p:sp>
    </p:spTree>
    <p:extLst>
      <p:ext uri="{BB962C8B-B14F-4D97-AF65-F5344CB8AC3E}">
        <p14:creationId xmlns:p14="http://schemas.microsoft.com/office/powerpoint/2010/main" val="1723112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480D-0A5D-6C7D-1BAC-9E877ACA9EDF}"/>
              </a:ext>
            </a:extLst>
          </p:cNvPr>
          <p:cNvSpPr>
            <a:spLocks noGrp="1"/>
          </p:cNvSpPr>
          <p:nvPr>
            <p:ph type="title"/>
          </p:nvPr>
        </p:nvSpPr>
        <p:spPr>
          <a:xfrm>
            <a:off x="838200" y="688261"/>
            <a:ext cx="10515600" cy="1325563"/>
          </a:xfrm>
        </p:spPr>
        <p:txBody>
          <a:bodyPr>
            <a:normAutofit/>
          </a:bodyPr>
          <a:lstStyle/>
          <a:p>
            <a:r>
              <a:rPr lang="en-US" sz="4000" dirty="0"/>
              <a:t>Is the inspector responding to an emergency? </a:t>
            </a:r>
          </a:p>
        </p:txBody>
      </p:sp>
      <p:sp>
        <p:nvSpPr>
          <p:cNvPr id="3" name="Content Placeholder 2">
            <a:extLst>
              <a:ext uri="{FF2B5EF4-FFF2-40B4-BE49-F238E27FC236}">
                <a16:creationId xmlns:a16="http://schemas.microsoft.com/office/drawing/2014/main" id="{CCA9800D-A7A0-A747-BB58-03B158261CAD}"/>
              </a:ext>
            </a:extLst>
          </p:cNvPr>
          <p:cNvSpPr>
            <a:spLocks noGrp="1"/>
          </p:cNvSpPr>
          <p:nvPr>
            <p:ph idx="1"/>
          </p:nvPr>
        </p:nvSpPr>
        <p:spPr>
          <a:xfrm>
            <a:off x="838200" y="1560932"/>
            <a:ext cx="10515600" cy="4351338"/>
          </a:xfrm>
        </p:spPr>
        <p:txBody>
          <a:bodyPr anchor="ctr"/>
          <a:lstStyle/>
          <a:p>
            <a:pPr marL="0" indent="0">
              <a:lnSpc>
                <a:spcPct val="150000"/>
              </a:lnSpc>
              <a:buNone/>
            </a:pPr>
            <a:r>
              <a:rPr lang="en-US" dirty="0"/>
              <a:t>A warrant is typically NOT required for an administrative search in response to conditions that pose an imminent threat to the public’s health, safety, or welfare.</a:t>
            </a:r>
          </a:p>
        </p:txBody>
      </p:sp>
    </p:spTree>
    <p:extLst>
      <p:ext uri="{BB962C8B-B14F-4D97-AF65-F5344CB8AC3E}">
        <p14:creationId xmlns:p14="http://schemas.microsoft.com/office/powerpoint/2010/main" val="7686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Recommendations for inspection: step 3</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Follow best practices </a:t>
            </a:r>
            <a:r>
              <a:rPr lang="en-US" dirty="0"/>
              <a:t>to achieve fairness and equity</a:t>
            </a:r>
          </a:p>
        </p:txBody>
      </p:sp>
    </p:spTree>
    <p:extLst>
      <p:ext uri="{BB962C8B-B14F-4D97-AF65-F5344CB8AC3E}">
        <p14:creationId xmlns:p14="http://schemas.microsoft.com/office/powerpoint/2010/main" val="2391238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a:xfrm>
            <a:off x="838200" y="365125"/>
            <a:ext cx="10675776" cy="1325563"/>
          </a:xfrm>
        </p:spPr>
        <p:txBody>
          <a:bodyPr>
            <a:normAutofit/>
          </a:bodyPr>
          <a:lstStyle/>
          <a:p>
            <a:r>
              <a:rPr lang="en-US" dirty="0"/>
              <a:t>Equity practice tips: ensure basic fairness</a:t>
            </a:r>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2" y="1825625"/>
            <a:ext cx="10515598" cy="4351338"/>
          </a:xfrm>
        </p:spPr>
        <p:txBody>
          <a:bodyPr>
            <a:noAutofit/>
          </a:bodyPr>
          <a:lstStyle/>
          <a:p>
            <a:pPr marL="514350" indent="-514350">
              <a:buFont typeface="+mj-lt"/>
              <a:buAutoNum type="arabicPeriod"/>
            </a:pPr>
            <a:r>
              <a:rPr lang="en-US" dirty="0"/>
              <a:t>Conduct the inspection at a reasonable time</a:t>
            </a:r>
          </a:p>
          <a:p>
            <a:pPr marL="514350" indent="-514350">
              <a:buFont typeface="+mj-lt"/>
              <a:buAutoNum type="arabicPeriod"/>
            </a:pPr>
            <a:r>
              <a:rPr lang="en-US" dirty="0"/>
              <a:t>Provide identification and credentials</a:t>
            </a:r>
          </a:p>
          <a:p>
            <a:pPr marL="514350" indent="-514350">
              <a:buFont typeface="+mj-lt"/>
              <a:buAutoNum type="arabicPeriod"/>
            </a:pPr>
            <a:r>
              <a:rPr lang="en-US" dirty="0"/>
              <a:t>Keep a clear record</a:t>
            </a:r>
          </a:p>
          <a:p>
            <a:pPr marL="514350" indent="-514350">
              <a:buFont typeface="+mj-lt"/>
              <a:buAutoNum type="arabicPeriod"/>
            </a:pPr>
            <a:r>
              <a:rPr lang="en-US" dirty="0"/>
              <a:t>Provide the record to the owner or operator, and explain how to remedy violations </a:t>
            </a:r>
          </a:p>
        </p:txBody>
      </p:sp>
    </p:spTree>
    <p:extLst>
      <p:ext uri="{BB962C8B-B14F-4D97-AF65-F5344CB8AC3E}">
        <p14:creationId xmlns:p14="http://schemas.microsoft.com/office/powerpoint/2010/main" val="4243688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p:txBody>
          <a:bodyPr>
            <a:normAutofit/>
          </a:bodyPr>
          <a:lstStyle/>
          <a:p>
            <a:r>
              <a:rPr lang="en-US" dirty="0"/>
              <a:t>Equity practice tips: tools to use</a:t>
            </a:r>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2" y="1825625"/>
            <a:ext cx="10515598" cy="4351338"/>
          </a:xfrm>
        </p:spPr>
        <p:txBody>
          <a:bodyPr>
            <a:noAutofit/>
          </a:bodyPr>
          <a:lstStyle/>
          <a:p>
            <a:pPr marL="512064" indent="-512064">
              <a:buFont typeface="+mj-lt"/>
              <a:buAutoNum type="arabicPeriod"/>
            </a:pPr>
            <a:r>
              <a:rPr lang="en-US" dirty="0"/>
              <a:t>Track and evaluate inspection practices</a:t>
            </a:r>
          </a:p>
          <a:p>
            <a:pPr marL="512064" indent="-512064">
              <a:buFont typeface="+mj-lt"/>
              <a:buAutoNum type="arabicPeriod"/>
            </a:pPr>
            <a:r>
              <a:rPr lang="en-US" dirty="0"/>
              <a:t>Train inspection and enforcement officials to minimize bias</a:t>
            </a:r>
          </a:p>
          <a:p>
            <a:pPr marL="512064" indent="-512064">
              <a:buFont typeface="+mj-lt"/>
              <a:buAutoNum type="arabicPeriod"/>
            </a:pPr>
            <a:r>
              <a:rPr lang="en-US" dirty="0"/>
              <a:t>Issue internal agency guidance documents on equity practices for inspection and enforcement officials </a:t>
            </a:r>
          </a:p>
          <a:p>
            <a:pPr marL="742950" indent="-742950">
              <a:buFont typeface="+mj-lt"/>
              <a:buAutoNum type="arabicPeriod"/>
            </a:pPr>
            <a:endParaRPr lang="en-US" sz="3300" dirty="0"/>
          </a:p>
        </p:txBody>
      </p:sp>
    </p:spTree>
    <p:extLst>
      <p:ext uri="{BB962C8B-B14F-4D97-AF65-F5344CB8AC3E}">
        <p14:creationId xmlns:p14="http://schemas.microsoft.com/office/powerpoint/2010/main" val="345005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nchor="ctr"/>
          <a:lstStyle/>
          <a:p>
            <a:pPr>
              <a:lnSpc>
                <a:spcPct val="110000"/>
              </a:lnSpc>
            </a:pPr>
            <a:r>
              <a:rPr lang="en-US" dirty="0"/>
              <a:t>When and how can health departments issue </a:t>
            </a:r>
            <a:br>
              <a:rPr lang="en-US" dirty="0"/>
            </a:br>
            <a:r>
              <a:rPr lang="en-US" dirty="0"/>
              <a:t>permits and licenses?</a:t>
            </a:r>
          </a:p>
          <a:p>
            <a:pPr>
              <a:lnSpc>
                <a:spcPct val="110000"/>
              </a:lnSpc>
            </a:pPr>
            <a:r>
              <a:rPr lang="en-US" dirty="0"/>
              <a:t>What are key legal and equity considerations when conducting investigations and inspections?</a:t>
            </a:r>
          </a:p>
          <a:p>
            <a:pPr>
              <a:lnSpc>
                <a:spcPct val="110000"/>
              </a:lnSpc>
            </a:pPr>
            <a:r>
              <a:rPr lang="en-US" dirty="0"/>
              <a:t>How can health departments equitably enforce public health laws</a:t>
            </a:r>
          </a:p>
        </p:txBody>
      </p:sp>
    </p:spTree>
    <p:extLst>
      <p:ext uri="{BB962C8B-B14F-4D97-AF65-F5344CB8AC3E}">
        <p14:creationId xmlns:p14="http://schemas.microsoft.com/office/powerpoint/2010/main" val="3119168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453276"/>
            <a:ext cx="10515600" cy="2807283"/>
          </a:xfrm>
        </p:spPr>
        <p:txBody>
          <a:bodyPr/>
          <a:lstStyle/>
          <a:p>
            <a:r>
              <a:rPr lang="en-US" dirty="0"/>
              <a:t>Multiple Choice Question</a:t>
            </a:r>
            <a:br>
              <a:rPr lang="en-US" dirty="0"/>
            </a:br>
            <a:br>
              <a:rPr lang="en-US" sz="3600" b="0" dirty="0"/>
            </a:br>
            <a:r>
              <a:rPr lang="en-US" sz="3600" b="0" dirty="0"/>
              <a:t>Before conducting an inspection, public health officials should . . .</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795524"/>
            <a:ext cx="10515600" cy="3314063"/>
          </a:xfrm>
        </p:spPr>
        <p:txBody>
          <a:bodyPr>
            <a:noAutofit/>
          </a:bodyPr>
          <a:lstStyle/>
          <a:p>
            <a:pPr marL="0" indent="0">
              <a:buNone/>
            </a:pPr>
            <a:r>
              <a:rPr lang="en-US" sz="1400" dirty="0"/>
              <a:t>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Confirm their authority to conduct inspections</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Determine whether a warrant is required</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Ask for permission to enter the property to be inspected</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Both A (confirm their </a:t>
            </a:r>
            <a:r>
              <a:rPr kumimoji="0" lang="en-US" b="0" i="0" u="none" strike="noStrike" kern="1200" cap="none" spc="0" normalizeH="0" baseline="0" noProof="0" dirty="0" err="1">
                <a:ln>
                  <a:noFill/>
                </a:ln>
                <a:effectLst/>
                <a:uLnTx/>
                <a:uFillTx/>
                <a:ea typeface="MS PGothic" charset="0"/>
                <a:cs typeface="MS PGothic" charset="0"/>
              </a:rPr>
              <a:t>authorit</a:t>
            </a:r>
            <a:r>
              <a:rPr lang="en-US" dirty="0">
                <a:ea typeface="MS PGothic" charset="0"/>
                <a:cs typeface="MS PGothic" charset="0"/>
              </a:rPr>
              <a:t>y)</a:t>
            </a:r>
            <a:r>
              <a:rPr kumimoji="0" lang="en-US" b="0" i="0" u="none" strike="noStrike" kern="1200" cap="none" spc="0" normalizeH="0" baseline="0" noProof="0" dirty="0">
                <a:ln>
                  <a:noFill/>
                </a:ln>
                <a:effectLst/>
                <a:uLnTx/>
                <a:uFillTx/>
                <a:ea typeface="MS PGothic" charset="0"/>
                <a:cs typeface="MS PGothic" charset="0"/>
              </a:rPr>
              <a:t> and B (determine whether a warrant is required)</a:t>
            </a:r>
          </a:p>
        </p:txBody>
      </p:sp>
    </p:spTree>
    <p:extLst>
      <p:ext uri="{BB962C8B-B14F-4D97-AF65-F5344CB8AC3E}">
        <p14:creationId xmlns:p14="http://schemas.microsoft.com/office/powerpoint/2010/main" val="2210118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486174"/>
            <a:ext cx="10515600" cy="2657993"/>
          </a:xfrm>
        </p:spPr>
        <p:txBody>
          <a:bodyPr>
            <a:normAutofit fontScale="90000"/>
          </a:bodyPr>
          <a:lstStyle/>
          <a:p>
            <a:r>
              <a:rPr lang="en-US" sz="5300" dirty="0"/>
              <a:t>Multiple Choice Answer</a:t>
            </a:r>
            <a:br>
              <a:rPr lang="en-US" dirty="0"/>
            </a:br>
            <a:br>
              <a:rPr lang="en-US" sz="3600" b="0" dirty="0"/>
            </a:br>
            <a:r>
              <a:rPr lang="en-US" sz="4000" b="0" dirty="0"/>
              <a:t>Before conducting an inspection, public health officials should . . .</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764094"/>
            <a:ext cx="10515600" cy="3519337"/>
          </a:xfrm>
        </p:spPr>
        <p:txBody>
          <a:bodyPr>
            <a:noAutofit/>
          </a:bodyPr>
          <a:lstStyle/>
          <a:p>
            <a:pPr marL="0" indent="0">
              <a:buNone/>
            </a:pPr>
            <a:r>
              <a:rPr lang="en-US" sz="1400" dirty="0"/>
              <a:t>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Confirm their authority to conduct inspections</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Determine whether a warrant is required</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Ask for permission to enter the property to be inspected</a:t>
            </a:r>
          </a:p>
          <a:p>
            <a:pPr marL="514350" indent="-514350" defTabSz="457200">
              <a:spcBef>
                <a:spcPts val="0"/>
              </a:spcBef>
              <a:spcAft>
                <a:spcPts val="1200"/>
              </a:spcAft>
              <a:buFontTx/>
              <a:buAutoNum type="alphaUcPeriod"/>
              <a:defRPr/>
            </a:pPr>
            <a:r>
              <a:rPr kumimoji="0" lang="en-US" b="1" i="0" u="none" strike="noStrike" kern="1200" cap="none" spc="0" normalizeH="0" baseline="0" noProof="0" dirty="0">
                <a:ln>
                  <a:noFill/>
                </a:ln>
                <a:effectLst/>
                <a:uLnTx/>
                <a:uFillTx/>
                <a:ea typeface="MS PGothic" charset="0"/>
                <a:cs typeface="MS PGothic" charset="0"/>
              </a:rPr>
              <a:t>Both A (confirm their authority) and B (determine whether a warrant is required) </a:t>
            </a:r>
            <a:r>
              <a:rPr lang="en-US" sz="3600" b="1" dirty="0"/>
              <a:t>– CORRECT ANSWER </a:t>
            </a:r>
            <a:endParaRPr kumimoji="0" lang="en-US" b="1" i="0" u="none" strike="noStrike" kern="1200" cap="none" spc="0" normalizeH="0" baseline="0" noProof="0" dirty="0">
              <a:ln>
                <a:noFill/>
              </a:ln>
              <a:effectLst/>
              <a:uLnTx/>
              <a:uFillTx/>
              <a:ea typeface="MS PGothic" charset="0"/>
              <a:cs typeface="MS PGothic" charset="0"/>
            </a:endParaRPr>
          </a:p>
        </p:txBody>
      </p:sp>
    </p:spTree>
    <p:extLst>
      <p:ext uri="{BB962C8B-B14F-4D97-AF65-F5344CB8AC3E}">
        <p14:creationId xmlns:p14="http://schemas.microsoft.com/office/powerpoint/2010/main" val="3976620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1B3544-8382-48FB-B75D-ADF0FB76E537}"/>
              </a:ext>
            </a:extLst>
          </p:cNvPr>
          <p:cNvSpPr>
            <a:spLocks noGrp="1"/>
          </p:cNvSpPr>
          <p:nvPr>
            <p:ph type="title"/>
          </p:nvPr>
        </p:nvSpPr>
        <p:spPr>
          <a:xfrm>
            <a:off x="838200" y="681037"/>
            <a:ext cx="10515600" cy="1325563"/>
          </a:xfrm>
        </p:spPr>
        <p:txBody>
          <a:bodyPr>
            <a:normAutofit fontScale="90000"/>
          </a:bodyPr>
          <a:lstStyle/>
          <a:p>
            <a:r>
              <a:rPr lang="en-US" dirty="0"/>
              <a:t>Equitable inspection practices: addressing structural drivers of health inequity? </a:t>
            </a:r>
          </a:p>
        </p:txBody>
      </p:sp>
      <p:sp>
        <p:nvSpPr>
          <p:cNvPr id="16" name="Content Placeholder 15">
            <a:extLst>
              <a:ext uri="{FF2B5EF4-FFF2-40B4-BE49-F238E27FC236}">
                <a16:creationId xmlns:a16="http://schemas.microsoft.com/office/drawing/2014/main" id="{9F274CAE-7606-420D-9CC7-57C54C9DAD8B}"/>
              </a:ext>
            </a:extLst>
          </p:cNvPr>
          <p:cNvSpPr>
            <a:spLocks noGrp="1"/>
          </p:cNvSpPr>
          <p:nvPr>
            <p:ph idx="1"/>
          </p:nvPr>
        </p:nvSpPr>
        <p:spPr/>
        <p:txBody>
          <a:bodyPr anchor="ctr"/>
          <a:lstStyle/>
          <a:p>
            <a:pPr marL="742950" indent="-742950">
              <a:buFont typeface="+mj-lt"/>
              <a:buAutoNum type="arabicPeriod"/>
            </a:pPr>
            <a:r>
              <a:rPr lang="en-US" dirty="0"/>
              <a:t>Structural discrimination</a:t>
            </a:r>
          </a:p>
          <a:p>
            <a:pPr marL="742950" indent="-742950">
              <a:buFont typeface="+mj-lt"/>
              <a:buAutoNum type="arabicPeriod"/>
            </a:pPr>
            <a:r>
              <a:rPr lang="en-US" dirty="0"/>
              <a:t>Income inequality and poverty</a:t>
            </a:r>
          </a:p>
          <a:p>
            <a:pPr marL="742950" indent="-742950">
              <a:buFont typeface="+mj-lt"/>
              <a:buAutoNum type="arabicPeriod"/>
            </a:pPr>
            <a:r>
              <a:rPr lang="en-US" dirty="0"/>
              <a:t>Disparities in opportunity</a:t>
            </a:r>
          </a:p>
          <a:p>
            <a:pPr marL="742950" indent="-742950">
              <a:buFont typeface="+mj-lt"/>
              <a:buAutoNum type="arabicPeriod"/>
            </a:pPr>
            <a:r>
              <a:rPr lang="en-US" dirty="0"/>
              <a:t>Disparities in political power</a:t>
            </a:r>
          </a:p>
          <a:p>
            <a:pPr marL="742950" indent="-742950">
              <a:buFont typeface="+mj-lt"/>
              <a:buAutoNum type="arabicPeriod"/>
            </a:pPr>
            <a:r>
              <a:rPr lang="en-US" dirty="0"/>
              <a:t>Governance that limits meaningful participation</a:t>
            </a:r>
          </a:p>
        </p:txBody>
      </p:sp>
    </p:spTree>
    <p:extLst>
      <p:ext uri="{BB962C8B-B14F-4D97-AF65-F5344CB8AC3E}">
        <p14:creationId xmlns:p14="http://schemas.microsoft.com/office/powerpoint/2010/main" val="4008112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1B3544-8382-48FB-B75D-ADF0FB76E537}"/>
              </a:ext>
            </a:extLst>
          </p:cNvPr>
          <p:cNvSpPr>
            <a:spLocks noGrp="1"/>
          </p:cNvSpPr>
          <p:nvPr>
            <p:ph type="title"/>
          </p:nvPr>
        </p:nvSpPr>
        <p:spPr>
          <a:xfrm>
            <a:off x="838200" y="681037"/>
            <a:ext cx="10515600" cy="1325563"/>
          </a:xfrm>
        </p:spPr>
        <p:txBody>
          <a:bodyPr>
            <a:normAutofit fontScale="90000"/>
          </a:bodyPr>
          <a:lstStyle/>
          <a:p>
            <a:r>
              <a:rPr lang="en-US" dirty="0"/>
              <a:t>Equitable inspection practices: how to address structural drivers of health inequity</a:t>
            </a:r>
          </a:p>
        </p:txBody>
      </p:sp>
      <p:sp>
        <p:nvSpPr>
          <p:cNvPr id="16" name="Content Placeholder 15">
            <a:extLst>
              <a:ext uri="{FF2B5EF4-FFF2-40B4-BE49-F238E27FC236}">
                <a16:creationId xmlns:a16="http://schemas.microsoft.com/office/drawing/2014/main" id="{9F274CAE-7606-420D-9CC7-57C54C9DAD8B}"/>
              </a:ext>
            </a:extLst>
          </p:cNvPr>
          <p:cNvSpPr>
            <a:spLocks noGrp="1"/>
          </p:cNvSpPr>
          <p:nvPr>
            <p:ph idx="1"/>
          </p:nvPr>
        </p:nvSpPr>
        <p:spPr/>
        <p:txBody>
          <a:bodyPr anchor="ctr"/>
          <a:lstStyle/>
          <a:p>
            <a:pPr marL="742950" indent="-742950">
              <a:buFont typeface="+mj-lt"/>
              <a:buAutoNum type="arabicPeriod"/>
            </a:pPr>
            <a:r>
              <a:rPr lang="en-US" b="1" dirty="0"/>
              <a:t>Structural discrimination</a:t>
            </a:r>
          </a:p>
          <a:p>
            <a:pPr marL="742950" indent="-742950">
              <a:buFont typeface="+mj-lt"/>
              <a:buAutoNum type="arabicPeriod"/>
            </a:pPr>
            <a:r>
              <a:rPr lang="en-US" b="1" dirty="0"/>
              <a:t>Income inequality and poverty</a:t>
            </a:r>
          </a:p>
          <a:p>
            <a:pPr marL="742950" indent="-742950">
              <a:buFont typeface="+mj-lt"/>
              <a:buAutoNum type="arabicPeriod"/>
            </a:pPr>
            <a:r>
              <a:rPr lang="en-US" dirty="0"/>
              <a:t>Disparities in opportunity</a:t>
            </a:r>
          </a:p>
          <a:p>
            <a:pPr marL="742950" indent="-742950">
              <a:buFont typeface="+mj-lt"/>
              <a:buAutoNum type="arabicPeriod"/>
            </a:pPr>
            <a:r>
              <a:rPr lang="en-US" dirty="0"/>
              <a:t>Disparities in political power</a:t>
            </a:r>
          </a:p>
          <a:p>
            <a:pPr marL="742950" indent="-742950">
              <a:buFont typeface="+mj-lt"/>
              <a:buAutoNum type="arabicPeriod"/>
            </a:pPr>
            <a:r>
              <a:rPr lang="en-US" dirty="0"/>
              <a:t>Governance that limits meaningful participation</a:t>
            </a:r>
          </a:p>
        </p:txBody>
      </p:sp>
    </p:spTree>
    <p:extLst>
      <p:ext uri="{BB962C8B-B14F-4D97-AF65-F5344CB8AC3E}">
        <p14:creationId xmlns:p14="http://schemas.microsoft.com/office/powerpoint/2010/main" val="1376204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3</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nchor="ctr"/>
          <a:lstStyle/>
          <a:p>
            <a:pPr>
              <a:lnSpc>
                <a:spcPct val="110000"/>
              </a:lnSpc>
            </a:pPr>
            <a:r>
              <a:rPr lang="en-US" dirty="0"/>
              <a:t>When and how can health departments issue </a:t>
            </a:r>
            <a:br>
              <a:rPr lang="en-US" dirty="0"/>
            </a:br>
            <a:r>
              <a:rPr lang="en-US" dirty="0"/>
              <a:t>permits and licenses?</a:t>
            </a:r>
          </a:p>
          <a:p>
            <a:pPr>
              <a:lnSpc>
                <a:spcPct val="110000"/>
              </a:lnSpc>
            </a:pPr>
            <a:r>
              <a:rPr lang="en-US" dirty="0"/>
              <a:t>What are key legal and equity considerations when conducting investigations and inspections?</a:t>
            </a:r>
          </a:p>
          <a:p>
            <a:pPr>
              <a:lnSpc>
                <a:spcPct val="110000"/>
              </a:lnSpc>
            </a:pPr>
            <a:r>
              <a:rPr lang="en-US" b="1" dirty="0"/>
              <a:t>How can health departments equitably enforce public health laws?</a:t>
            </a:r>
          </a:p>
        </p:txBody>
      </p:sp>
    </p:spTree>
    <p:extLst>
      <p:ext uri="{BB962C8B-B14F-4D97-AF65-F5344CB8AC3E}">
        <p14:creationId xmlns:p14="http://schemas.microsoft.com/office/powerpoint/2010/main" val="488576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507365"/>
            <a:ext cx="10515600" cy="1292784"/>
          </a:xfrm>
        </p:spPr>
        <p:txBody>
          <a:bodyPr>
            <a:noAutofit/>
          </a:bodyPr>
          <a:lstStyle/>
          <a:p>
            <a:r>
              <a:rPr lang="en-US" sz="4400" dirty="0"/>
              <a:t>Continuum of agency activities: interpreting and enforcing laws</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770679"/>
            <a:ext cx="2639569" cy="1077218"/>
          </a:xfrm>
          <a:prstGeom prst="rect">
            <a:avLst/>
          </a:prstGeom>
          <a:noFill/>
        </p:spPr>
        <p:txBody>
          <a:bodyPr wrap="square" rtlCol="0">
            <a:spAutoFit/>
          </a:bodyPr>
          <a:lstStyle/>
          <a:p>
            <a:pPr algn="ctr" defTabSz="457200">
              <a:defRPr/>
            </a:pPr>
            <a:r>
              <a:rPr lang="en-US" sz="3200" b="1" dirty="0">
                <a:solidFill>
                  <a:schemeClr val="bg2">
                    <a:lumMod val="50000"/>
                  </a:schemeClr>
                </a:solidFill>
                <a:latin typeface="Century Gothic" panose="020B0502020202020204" pitchFamily="34" charset="0"/>
              </a:rPr>
              <a:t>Making </a:t>
            </a:r>
          </a:p>
          <a:p>
            <a:pPr algn="ctr" defTabSz="457200">
              <a:defRPr/>
            </a:pPr>
            <a:r>
              <a:rPr lang="en-US" sz="3200" b="1" dirty="0">
                <a:solidFill>
                  <a:schemeClr val="bg2">
                    <a:lumMod val="50000"/>
                  </a:schemeClr>
                </a:solidFill>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770678"/>
            <a:ext cx="3355412" cy="1077218"/>
          </a:xfrm>
          <a:prstGeom prst="rect">
            <a:avLst/>
          </a:prstGeom>
          <a:noFill/>
        </p:spPr>
        <p:txBody>
          <a:bodyPr wrap="square" rtlCol="0">
            <a:spAutoFit/>
          </a:bodyPr>
          <a:lstStyle/>
          <a:p>
            <a:pPr algn="ctr" defTabSz="457200">
              <a:defRPr/>
            </a:pPr>
            <a:r>
              <a:rPr lang="en-US" sz="3200" b="1" dirty="0">
                <a:solidFill>
                  <a:schemeClr val="bg2">
                    <a:lumMod val="50000"/>
                  </a:schemeClr>
                </a:solidFill>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770679"/>
            <a:ext cx="2279904" cy="1077218"/>
          </a:xfrm>
          <a:prstGeom prst="rect">
            <a:avLst/>
          </a:prstGeom>
          <a:noFill/>
        </p:spPr>
        <p:txBody>
          <a:bodyPr wrap="square" rtlCol="0">
            <a:spAutoFit/>
          </a:bodyPr>
          <a:lstStyle/>
          <a:p>
            <a:pPr algn="ctr" defTabSz="457200">
              <a:defRPr/>
            </a:pPr>
            <a:r>
              <a:rPr lang="en-US" sz="3200" b="1" dirty="0">
                <a:latin typeface="Century Gothic" panose="020B0502020202020204" pitchFamily="34" charset="0"/>
              </a:rPr>
              <a:t>Enforcing Laws </a:t>
            </a:r>
          </a:p>
        </p:txBody>
      </p:sp>
      <p:pic>
        <p:nvPicPr>
          <p:cNvPr id="10" name="Content Placeholder 9" descr="This visual representation of agency activities that span across making laws, implementing laws, and enforcing laws is fully described on slide 6. On this slide the focus is on the right with enforcing laws: interpreting and enforcing public health laws.">
            <a:extLst>
              <a:ext uri="{FF2B5EF4-FFF2-40B4-BE49-F238E27FC236}">
                <a16:creationId xmlns:a16="http://schemas.microsoft.com/office/drawing/2014/main" id="{1C641D98-B31C-3EBD-1AA2-B995020F1B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01750"/>
            <a:ext cx="10147481" cy="3767328"/>
          </a:xfrm>
        </p:spPr>
      </p:pic>
    </p:spTree>
    <p:extLst>
      <p:ext uri="{BB962C8B-B14F-4D97-AF65-F5344CB8AC3E}">
        <p14:creationId xmlns:p14="http://schemas.microsoft.com/office/powerpoint/2010/main" val="1194940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8431-437C-C8B3-8290-925135219ADD}"/>
              </a:ext>
            </a:extLst>
          </p:cNvPr>
          <p:cNvSpPr>
            <a:spLocks noGrp="1"/>
          </p:cNvSpPr>
          <p:nvPr>
            <p:ph type="title"/>
          </p:nvPr>
        </p:nvSpPr>
        <p:spPr>
          <a:xfrm>
            <a:off x="838200" y="413251"/>
            <a:ext cx="10515600" cy="1325563"/>
          </a:xfrm>
        </p:spPr>
        <p:txBody>
          <a:bodyPr>
            <a:normAutofit/>
          </a:bodyPr>
          <a:lstStyle/>
          <a:p>
            <a:r>
              <a:rPr lang="en-US" dirty="0"/>
              <a:t>Enforcing public health laws</a:t>
            </a:r>
          </a:p>
        </p:txBody>
      </p:sp>
      <p:sp>
        <p:nvSpPr>
          <p:cNvPr id="3" name="Content Placeholder 2">
            <a:extLst>
              <a:ext uri="{FF2B5EF4-FFF2-40B4-BE49-F238E27FC236}">
                <a16:creationId xmlns:a16="http://schemas.microsoft.com/office/drawing/2014/main" id="{069BDB63-E197-FA85-9F20-223949EC0ABB}"/>
              </a:ext>
            </a:extLst>
          </p:cNvPr>
          <p:cNvSpPr>
            <a:spLocks noGrp="1"/>
          </p:cNvSpPr>
          <p:nvPr>
            <p:ph idx="1"/>
          </p:nvPr>
        </p:nvSpPr>
        <p:spPr>
          <a:xfrm>
            <a:off x="838200" y="1873751"/>
            <a:ext cx="10515600" cy="4351338"/>
          </a:xfrm>
        </p:spPr>
        <p:txBody>
          <a:bodyPr anchor="t">
            <a:normAutofit fontScale="92500"/>
          </a:bodyPr>
          <a:lstStyle/>
          <a:p>
            <a:pPr>
              <a:lnSpc>
                <a:spcPct val="200000"/>
              </a:lnSpc>
            </a:pPr>
            <a:r>
              <a:rPr lang="en-US" dirty="0"/>
              <a:t>How is enforcement related to health equity?</a:t>
            </a:r>
          </a:p>
          <a:p>
            <a:pPr>
              <a:lnSpc>
                <a:spcPct val="200000"/>
              </a:lnSpc>
            </a:pPr>
            <a:r>
              <a:rPr lang="en-US" dirty="0"/>
              <a:t>What are the traditional pathways of enforcement?</a:t>
            </a:r>
          </a:p>
          <a:p>
            <a:pPr>
              <a:lnSpc>
                <a:spcPct val="200000"/>
              </a:lnSpc>
            </a:pPr>
            <a:r>
              <a:rPr lang="en-US" dirty="0"/>
              <a:t>How does administrative enforcement work in practice?</a:t>
            </a:r>
          </a:p>
        </p:txBody>
      </p:sp>
    </p:spTree>
    <p:extLst>
      <p:ext uri="{BB962C8B-B14F-4D97-AF65-F5344CB8AC3E}">
        <p14:creationId xmlns:p14="http://schemas.microsoft.com/office/powerpoint/2010/main" val="564069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8431-437C-C8B3-8290-925135219ADD}"/>
              </a:ext>
            </a:extLst>
          </p:cNvPr>
          <p:cNvSpPr>
            <a:spLocks noGrp="1"/>
          </p:cNvSpPr>
          <p:nvPr>
            <p:ph type="title"/>
          </p:nvPr>
        </p:nvSpPr>
        <p:spPr>
          <a:xfrm>
            <a:off x="838200" y="268873"/>
            <a:ext cx="10515600" cy="2620671"/>
          </a:xfrm>
        </p:spPr>
        <p:txBody>
          <a:bodyPr>
            <a:normAutofit/>
          </a:bodyPr>
          <a:lstStyle/>
          <a:p>
            <a:r>
              <a:rPr lang="en-US" dirty="0"/>
              <a:t>Enforcing public health laws</a:t>
            </a:r>
            <a:br>
              <a:rPr lang="en-US" dirty="0"/>
            </a:br>
            <a:br>
              <a:rPr lang="en-US" sz="3600" dirty="0"/>
            </a:br>
            <a:r>
              <a:rPr lang="en-US" sz="3600" b="0" dirty="0"/>
              <a:t>Exploring question 1</a:t>
            </a:r>
          </a:p>
        </p:txBody>
      </p:sp>
      <p:sp>
        <p:nvSpPr>
          <p:cNvPr id="3" name="Content Placeholder 2">
            <a:extLst>
              <a:ext uri="{FF2B5EF4-FFF2-40B4-BE49-F238E27FC236}">
                <a16:creationId xmlns:a16="http://schemas.microsoft.com/office/drawing/2014/main" id="{069BDB63-E197-FA85-9F20-223949EC0ABB}"/>
              </a:ext>
            </a:extLst>
          </p:cNvPr>
          <p:cNvSpPr>
            <a:spLocks noGrp="1"/>
          </p:cNvSpPr>
          <p:nvPr>
            <p:ph idx="1"/>
          </p:nvPr>
        </p:nvSpPr>
        <p:spPr>
          <a:xfrm>
            <a:off x="838200" y="2817743"/>
            <a:ext cx="10515600" cy="3642114"/>
          </a:xfrm>
        </p:spPr>
        <p:txBody>
          <a:bodyPr anchor="t">
            <a:normAutofit fontScale="92500"/>
          </a:bodyPr>
          <a:lstStyle/>
          <a:p>
            <a:pPr>
              <a:lnSpc>
                <a:spcPct val="200000"/>
              </a:lnSpc>
            </a:pPr>
            <a:r>
              <a:rPr lang="en-US" b="1" dirty="0"/>
              <a:t>How is enforcement related to health equity?</a:t>
            </a:r>
          </a:p>
          <a:p>
            <a:pPr>
              <a:lnSpc>
                <a:spcPct val="200000"/>
              </a:lnSpc>
            </a:pPr>
            <a:r>
              <a:rPr lang="en-US" dirty="0"/>
              <a:t>What are the traditional pathways of enforcement?</a:t>
            </a:r>
          </a:p>
          <a:p>
            <a:pPr>
              <a:lnSpc>
                <a:spcPct val="200000"/>
              </a:lnSpc>
            </a:pPr>
            <a:r>
              <a:rPr lang="en-US" dirty="0"/>
              <a:t>How does administrative enforcement work in practice?</a:t>
            </a:r>
          </a:p>
        </p:txBody>
      </p:sp>
    </p:spTree>
    <p:extLst>
      <p:ext uri="{BB962C8B-B14F-4D97-AF65-F5344CB8AC3E}">
        <p14:creationId xmlns:p14="http://schemas.microsoft.com/office/powerpoint/2010/main" val="70414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8642-8CF2-742A-0FE1-18A4F4553807}"/>
              </a:ext>
            </a:extLst>
          </p:cNvPr>
          <p:cNvSpPr>
            <a:spLocks noGrp="1"/>
          </p:cNvSpPr>
          <p:nvPr>
            <p:ph type="ctrTitle"/>
          </p:nvPr>
        </p:nvSpPr>
        <p:spPr>
          <a:xfrm>
            <a:off x="1524000" y="352347"/>
            <a:ext cx="9144000" cy="2387600"/>
          </a:xfrm>
        </p:spPr>
        <p:txBody>
          <a:bodyPr>
            <a:normAutofit/>
          </a:bodyPr>
          <a:lstStyle/>
          <a:p>
            <a:r>
              <a:rPr lang="en-US" dirty="0"/>
              <a:t>Overenforcement</a:t>
            </a:r>
          </a:p>
        </p:txBody>
      </p:sp>
      <p:sp>
        <p:nvSpPr>
          <p:cNvPr id="3" name="Content Placeholder 2">
            <a:extLst>
              <a:ext uri="{FF2B5EF4-FFF2-40B4-BE49-F238E27FC236}">
                <a16:creationId xmlns:a16="http://schemas.microsoft.com/office/drawing/2014/main" id="{5B5EBD10-B186-36ED-2C24-B028B114F0EB}"/>
              </a:ext>
            </a:extLst>
          </p:cNvPr>
          <p:cNvSpPr>
            <a:spLocks noGrp="1"/>
          </p:cNvSpPr>
          <p:nvPr>
            <p:ph type="subTitle" idx="1"/>
          </p:nvPr>
        </p:nvSpPr>
        <p:spPr>
          <a:xfrm>
            <a:off x="1524000" y="2832022"/>
            <a:ext cx="9144000" cy="1655762"/>
          </a:xfrm>
        </p:spPr>
        <p:txBody>
          <a:bodyPr/>
          <a:lstStyle/>
          <a:p>
            <a:pPr marL="0" indent="0">
              <a:buNone/>
            </a:pPr>
            <a:r>
              <a:rPr lang="en-US" dirty="0"/>
              <a:t>When groups experiencing disadvantage are disproportionately affected by punitive enforcement approaches</a:t>
            </a:r>
          </a:p>
        </p:txBody>
      </p:sp>
    </p:spTree>
    <p:extLst>
      <p:ext uri="{BB962C8B-B14F-4D97-AF65-F5344CB8AC3E}">
        <p14:creationId xmlns:p14="http://schemas.microsoft.com/office/powerpoint/2010/main" val="2810966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6A01-10B3-8981-4F87-741F0F99B5D0}"/>
              </a:ext>
            </a:extLst>
          </p:cNvPr>
          <p:cNvSpPr>
            <a:spLocks noGrp="1"/>
          </p:cNvSpPr>
          <p:nvPr>
            <p:ph type="ctrTitle"/>
          </p:nvPr>
        </p:nvSpPr>
        <p:spPr>
          <a:xfrm>
            <a:off x="1524000" y="400473"/>
            <a:ext cx="9144000" cy="2387600"/>
          </a:xfrm>
        </p:spPr>
        <p:txBody>
          <a:bodyPr/>
          <a:lstStyle/>
          <a:p>
            <a:r>
              <a:rPr lang="en-US" dirty="0"/>
              <a:t>Underenforcement</a:t>
            </a:r>
          </a:p>
        </p:txBody>
      </p:sp>
      <p:sp>
        <p:nvSpPr>
          <p:cNvPr id="3" name="Content Placeholder 2">
            <a:extLst>
              <a:ext uri="{FF2B5EF4-FFF2-40B4-BE49-F238E27FC236}">
                <a16:creationId xmlns:a16="http://schemas.microsoft.com/office/drawing/2014/main" id="{45736E8B-172E-62BE-C74C-E0DFBA0C1D40}"/>
              </a:ext>
            </a:extLst>
          </p:cNvPr>
          <p:cNvSpPr>
            <a:spLocks noGrp="1"/>
          </p:cNvSpPr>
          <p:nvPr>
            <p:ph type="subTitle" idx="1"/>
          </p:nvPr>
        </p:nvSpPr>
        <p:spPr>
          <a:xfrm>
            <a:off x="1524000" y="2880148"/>
            <a:ext cx="9144000" cy="1655762"/>
          </a:xfrm>
        </p:spPr>
        <p:txBody>
          <a:bodyPr/>
          <a:lstStyle/>
          <a:p>
            <a:pPr marL="0" indent="0">
              <a:buNone/>
            </a:pPr>
            <a:r>
              <a:rPr lang="en-US" dirty="0"/>
              <a:t>When communities with economic and social disadvantages experience inconsistent enforcement of protective public health laws</a:t>
            </a:r>
          </a:p>
        </p:txBody>
      </p:sp>
    </p:spTree>
    <p:extLst>
      <p:ext uri="{BB962C8B-B14F-4D97-AF65-F5344CB8AC3E}">
        <p14:creationId xmlns:p14="http://schemas.microsoft.com/office/powerpoint/2010/main" val="418816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lstStyle/>
          <a:p>
            <a:r>
              <a:rPr lang="en-US" dirty="0"/>
              <a:t>Continuum of agency activities</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Making </a:t>
            </a:r>
          </a:p>
          <a:p>
            <a:pPr algn="ctr" defTabSz="457200">
              <a:defRPr/>
            </a:pPr>
            <a:r>
              <a:rPr lang="en-US" sz="3600" b="1" dirty="0">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Enforcing Laws </a:t>
            </a:r>
          </a:p>
        </p:txBody>
      </p:sp>
      <p:pic>
        <p:nvPicPr>
          <p:cNvPr id="10" name="Content Placeholder 9" descr="This visual representation of agency activities spans across making laws, implementing laws, and enforcing laws. Starting on the left with making laws, activities include creating regulations and writing policies and guidance documents. In the middle with implementing laws is issuing permits and licenses. Last on the right enforcing laws, which includes conducting investigations and inspections, and interpreting and enforcing public health laws. This all constitutes the continuum.">
            <a:extLst>
              <a:ext uri="{FF2B5EF4-FFF2-40B4-BE49-F238E27FC236}">
                <a16:creationId xmlns:a16="http://schemas.microsoft.com/office/drawing/2014/main" id="{E1B4B091-26E4-E6C7-A7BA-85CD1A1D28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1870"/>
            <a:ext cx="10515600" cy="3913368"/>
          </a:xfrm>
        </p:spPr>
      </p:pic>
    </p:spTree>
    <p:extLst>
      <p:ext uri="{BB962C8B-B14F-4D97-AF65-F5344CB8AC3E}">
        <p14:creationId xmlns:p14="http://schemas.microsoft.com/office/powerpoint/2010/main" val="2625255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6C91-D341-9C8E-3099-EF959BF019F9}"/>
              </a:ext>
            </a:extLst>
          </p:cNvPr>
          <p:cNvSpPr>
            <a:spLocks noGrp="1"/>
          </p:cNvSpPr>
          <p:nvPr>
            <p:ph type="ctrTitle"/>
          </p:nvPr>
        </p:nvSpPr>
        <p:spPr>
          <a:xfrm>
            <a:off x="1524000" y="953922"/>
            <a:ext cx="9144000" cy="2387600"/>
          </a:xfrm>
        </p:spPr>
        <p:txBody>
          <a:bodyPr/>
          <a:lstStyle/>
          <a:p>
            <a:r>
              <a:rPr lang="en-US" dirty="0"/>
              <a:t>What is equitable enforcement?</a:t>
            </a:r>
          </a:p>
        </p:txBody>
      </p:sp>
      <p:sp>
        <p:nvSpPr>
          <p:cNvPr id="3" name="Content Placeholder 2">
            <a:extLst>
              <a:ext uri="{FF2B5EF4-FFF2-40B4-BE49-F238E27FC236}">
                <a16:creationId xmlns:a16="http://schemas.microsoft.com/office/drawing/2014/main" id="{436CA26B-525C-F7A8-91B6-6A5C86AD4C23}"/>
              </a:ext>
            </a:extLst>
          </p:cNvPr>
          <p:cNvSpPr>
            <a:spLocks noGrp="1"/>
          </p:cNvSpPr>
          <p:nvPr>
            <p:ph type="subTitle" idx="1"/>
          </p:nvPr>
        </p:nvSpPr>
        <p:spPr>
          <a:xfrm>
            <a:off x="1524000" y="3433597"/>
            <a:ext cx="9144000" cy="1655762"/>
          </a:xfrm>
        </p:spPr>
        <p:txBody>
          <a:bodyPr/>
          <a:lstStyle/>
          <a:p>
            <a:pPr marL="0" indent="0">
              <a:buNone/>
            </a:pPr>
            <a:r>
              <a:rPr lang="en-US" dirty="0"/>
              <a:t>A process of incentivizing compliance with the law that considers and minimizes harms to groups experiencing disadvantage</a:t>
            </a:r>
          </a:p>
        </p:txBody>
      </p:sp>
    </p:spTree>
    <p:extLst>
      <p:ext uri="{BB962C8B-B14F-4D97-AF65-F5344CB8AC3E}">
        <p14:creationId xmlns:p14="http://schemas.microsoft.com/office/powerpoint/2010/main" val="3836877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BA15-4228-BF35-BE5A-65005841B500}"/>
              </a:ext>
            </a:extLst>
          </p:cNvPr>
          <p:cNvSpPr>
            <a:spLocks noGrp="1"/>
          </p:cNvSpPr>
          <p:nvPr>
            <p:ph type="title"/>
          </p:nvPr>
        </p:nvSpPr>
        <p:spPr>
          <a:xfrm>
            <a:off x="838200" y="365125"/>
            <a:ext cx="10515600" cy="1763926"/>
          </a:xfrm>
        </p:spPr>
        <p:txBody>
          <a:bodyPr>
            <a:normAutofit fontScale="90000"/>
          </a:bodyPr>
          <a:lstStyle/>
          <a:p>
            <a:r>
              <a:rPr lang="en-US" dirty="0"/>
              <a:t>How can health departments ensure equitable enforcement of public health laws?</a:t>
            </a:r>
          </a:p>
        </p:txBody>
      </p:sp>
      <p:sp>
        <p:nvSpPr>
          <p:cNvPr id="3" name="Content Placeholder 2">
            <a:extLst>
              <a:ext uri="{FF2B5EF4-FFF2-40B4-BE49-F238E27FC236}">
                <a16:creationId xmlns:a16="http://schemas.microsoft.com/office/drawing/2014/main" id="{9ACD58F2-8427-3F80-5897-BC2E26FE4C2E}"/>
              </a:ext>
            </a:extLst>
          </p:cNvPr>
          <p:cNvSpPr>
            <a:spLocks noGrp="1"/>
          </p:cNvSpPr>
          <p:nvPr>
            <p:ph idx="1"/>
          </p:nvPr>
        </p:nvSpPr>
        <p:spPr/>
        <p:txBody>
          <a:bodyPr anchor="ctr"/>
          <a:lstStyle/>
          <a:p>
            <a:pPr>
              <a:lnSpc>
                <a:spcPct val="150000"/>
              </a:lnSpc>
            </a:pPr>
            <a:r>
              <a:rPr lang="en-US" dirty="0"/>
              <a:t>Creating regulations</a:t>
            </a:r>
          </a:p>
          <a:p>
            <a:pPr>
              <a:lnSpc>
                <a:spcPct val="150000"/>
              </a:lnSpc>
            </a:pPr>
            <a:r>
              <a:rPr lang="en-US" dirty="0"/>
              <a:t>Writing policies and guidance documents</a:t>
            </a:r>
          </a:p>
          <a:p>
            <a:pPr>
              <a:lnSpc>
                <a:spcPct val="150000"/>
              </a:lnSpc>
            </a:pPr>
            <a:r>
              <a:rPr lang="en-US" dirty="0"/>
              <a:t>Issuing permits and licenses</a:t>
            </a:r>
          </a:p>
          <a:p>
            <a:pPr>
              <a:lnSpc>
                <a:spcPct val="150000"/>
              </a:lnSpc>
            </a:pPr>
            <a:r>
              <a:rPr lang="en-US" dirty="0"/>
              <a:t>Conducting investigations and inspections</a:t>
            </a:r>
          </a:p>
        </p:txBody>
      </p:sp>
    </p:spTree>
    <p:extLst>
      <p:ext uri="{BB962C8B-B14F-4D97-AF65-F5344CB8AC3E}">
        <p14:creationId xmlns:p14="http://schemas.microsoft.com/office/powerpoint/2010/main" val="2130039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16C9-8D0F-9B27-3ACF-B5527CC66410}"/>
              </a:ext>
            </a:extLst>
          </p:cNvPr>
          <p:cNvSpPr>
            <a:spLocks noGrp="1"/>
          </p:cNvSpPr>
          <p:nvPr>
            <p:ph type="title"/>
          </p:nvPr>
        </p:nvSpPr>
        <p:spPr>
          <a:xfrm>
            <a:off x="838200" y="461377"/>
            <a:ext cx="10515600" cy="1325563"/>
          </a:xfrm>
        </p:spPr>
        <p:txBody>
          <a:bodyPr/>
          <a:lstStyle/>
          <a:p>
            <a:r>
              <a:rPr lang="en-US" dirty="0"/>
              <a:t>Creating regulations</a:t>
            </a:r>
          </a:p>
        </p:txBody>
      </p:sp>
      <p:sp>
        <p:nvSpPr>
          <p:cNvPr id="3" name="Content Placeholder 2">
            <a:extLst>
              <a:ext uri="{FF2B5EF4-FFF2-40B4-BE49-F238E27FC236}">
                <a16:creationId xmlns:a16="http://schemas.microsoft.com/office/drawing/2014/main" id="{0420A56B-FD38-A3A7-A416-DE4E2659DCC6}"/>
              </a:ext>
            </a:extLst>
          </p:cNvPr>
          <p:cNvSpPr>
            <a:spLocks noGrp="1"/>
          </p:cNvSpPr>
          <p:nvPr>
            <p:ph idx="1"/>
          </p:nvPr>
        </p:nvSpPr>
        <p:spPr>
          <a:xfrm>
            <a:off x="838200" y="1849688"/>
            <a:ext cx="10515600" cy="4351338"/>
          </a:xfrm>
        </p:spPr>
        <p:txBody>
          <a:bodyPr anchor="ctr">
            <a:noAutofit/>
          </a:bodyPr>
          <a:lstStyle/>
          <a:p>
            <a:pPr>
              <a:lnSpc>
                <a:spcPct val="200000"/>
              </a:lnSpc>
            </a:pPr>
            <a:r>
              <a:rPr lang="en-US" dirty="0"/>
              <a:t>Who can enforce?</a:t>
            </a:r>
          </a:p>
          <a:p>
            <a:pPr>
              <a:lnSpc>
                <a:spcPct val="200000"/>
              </a:lnSpc>
            </a:pPr>
            <a:r>
              <a:rPr lang="en-US" dirty="0"/>
              <a:t>Who is subject to enforcement?</a:t>
            </a:r>
          </a:p>
          <a:p>
            <a:pPr>
              <a:lnSpc>
                <a:spcPct val="200000"/>
              </a:lnSpc>
            </a:pPr>
            <a:r>
              <a:rPr lang="en-US" dirty="0"/>
              <a:t>What are the penalties?</a:t>
            </a:r>
          </a:p>
          <a:p>
            <a:pPr>
              <a:lnSpc>
                <a:spcPct val="200000"/>
              </a:lnSpc>
            </a:pPr>
            <a:r>
              <a:rPr lang="en-US" dirty="0"/>
              <a:t>Is evaluation required?</a:t>
            </a:r>
          </a:p>
        </p:txBody>
      </p:sp>
    </p:spTree>
    <p:extLst>
      <p:ext uri="{BB962C8B-B14F-4D97-AF65-F5344CB8AC3E}">
        <p14:creationId xmlns:p14="http://schemas.microsoft.com/office/powerpoint/2010/main" val="3179437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normAutofit fontScale="90000"/>
          </a:bodyPr>
          <a:lstStyle/>
          <a:p>
            <a:r>
              <a:rPr lang="en-US" dirty="0"/>
              <a:t>New York City </a:t>
            </a:r>
            <a:br>
              <a:rPr lang="en-US" dirty="0"/>
            </a:br>
            <a:r>
              <a:rPr lang="en-US" dirty="0"/>
              <a:t>Administrative Code § 17-325(a)</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a:xfrm>
            <a:off x="838200" y="2006599"/>
            <a:ext cx="10515600" cy="4170363"/>
          </a:xfrm>
        </p:spPr>
        <p:txBody>
          <a:bodyPr anchor="ctr">
            <a:normAutofit fontScale="92500" lnSpcReduction="10000"/>
          </a:bodyPr>
          <a:lstStyle/>
          <a:p>
            <a:pPr marL="0" indent="0">
              <a:lnSpc>
                <a:spcPct val="150000"/>
              </a:lnSpc>
              <a:buNone/>
            </a:pPr>
            <a:r>
              <a:rPr lang="en-US" sz="4000" dirty="0"/>
              <a:t>“Any person who violates [the licensing requirements] shall be guilty of a misdemeanor, punishable by a fine of not less than one hundred fifty dollars nor more than one thousand dollars, or by imprisonment for not more than three months. . . . ”</a:t>
            </a:r>
          </a:p>
        </p:txBody>
      </p:sp>
    </p:spTree>
    <p:extLst>
      <p:ext uri="{BB962C8B-B14F-4D97-AF65-F5344CB8AC3E}">
        <p14:creationId xmlns:p14="http://schemas.microsoft.com/office/powerpoint/2010/main" val="1282719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16C9-8D0F-9B27-3ACF-B5527CC66410}"/>
              </a:ext>
            </a:extLst>
          </p:cNvPr>
          <p:cNvSpPr>
            <a:spLocks noGrp="1"/>
          </p:cNvSpPr>
          <p:nvPr>
            <p:ph type="title"/>
          </p:nvPr>
        </p:nvSpPr>
        <p:spPr>
          <a:xfrm>
            <a:off x="838200" y="461377"/>
            <a:ext cx="10515600" cy="1325563"/>
          </a:xfrm>
        </p:spPr>
        <p:txBody>
          <a:bodyPr>
            <a:normAutofit fontScale="90000"/>
          </a:bodyPr>
          <a:lstStyle/>
          <a:p>
            <a:r>
              <a:rPr lang="en-US" sz="5300" dirty="0"/>
              <a:t>Writing</a:t>
            </a:r>
            <a:r>
              <a:rPr lang="en-US" dirty="0"/>
              <a:t> policies and guidance documents</a:t>
            </a:r>
          </a:p>
        </p:txBody>
      </p:sp>
      <p:sp>
        <p:nvSpPr>
          <p:cNvPr id="3" name="Content Placeholder 2">
            <a:extLst>
              <a:ext uri="{FF2B5EF4-FFF2-40B4-BE49-F238E27FC236}">
                <a16:creationId xmlns:a16="http://schemas.microsoft.com/office/drawing/2014/main" id="{0420A56B-FD38-A3A7-A416-DE4E2659DCC6}"/>
              </a:ext>
            </a:extLst>
          </p:cNvPr>
          <p:cNvSpPr>
            <a:spLocks noGrp="1"/>
          </p:cNvSpPr>
          <p:nvPr>
            <p:ph idx="1"/>
          </p:nvPr>
        </p:nvSpPr>
        <p:spPr>
          <a:xfrm>
            <a:off x="838200" y="1681247"/>
            <a:ext cx="10515600" cy="4351338"/>
          </a:xfrm>
        </p:spPr>
        <p:txBody>
          <a:bodyPr anchor="t">
            <a:normAutofit/>
          </a:bodyPr>
          <a:lstStyle/>
          <a:p>
            <a:pPr>
              <a:lnSpc>
                <a:spcPct val="200000"/>
              </a:lnSpc>
            </a:pPr>
            <a:r>
              <a:rPr lang="en-US" dirty="0"/>
              <a:t>Guidelines for enforcement</a:t>
            </a:r>
          </a:p>
          <a:p>
            <a:pPr>
              <a:lnSpc>
                <a:spcPct val="200000"/>
              </a:lnSpc>
            </a:pPr>
            <a:r>
              <a:rPr lang="en-US" dirty="0"/>
              <a:t>Ongoing evaluation</a:t>
            </a:r>
          </a:p>
        </p:txBody>
      </p:sp>
    </p:spTree>
    <p:extLst>
      <p:ext uri="{BB962C8B-B14F-4D97-AF65-F5344CB8AC3E}">
        <p14:creationId xmlns:p14="http://schemas.microsoft.com/office/powerpoint/2010/main" val="308772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42BB-8127-6471-2010-1D68C6A820F2}"/>
              </a:ext>
            </a:extLst>
          </p:cNvPr>
          <p:cNvSpPr>
            <a:spLocks noGrp="1"/>
          </p:cNvSpPr>
          <p:nvPr>
            <p:ph type="title"/>
          </p:nvPr>
        </p:nvSpPr>
        <p:spPr>
          <a:xfrm>
            <a:off x="838200" y="485440"/>
            <a:ext cx="10515600" cy="1325563"/>
          </a:xfrm>
        </p:spPr>
        <p:txBody>
          <a:bodyPr>
            <a:normAutofit/>
          </a:bodyPr>
          <a:lstStyle/>
          <a:p>
            <a:r>
              <a:rPr lang="en-US" dirty="0"/>
              <a:t>Issuing permits and licenses</a:t>
            </a:r>
          </a:p>
        </p:txBody>
      </p:sp>
      <p:sp>
        <p:nvSpPr>
          <p:cNvPr id="3" name="Content Placeholder 2">
            <a:extLst>
              <a:ext uri="{FF2B5EF4-FFF2-40B4-BE49-F238E27FC236}">
                <a16:creationId xmlns:a16="http://schemas.microsoft.com/office/drawing/2014/main" id="{CBCA90C3-E9F0-3211-FBAD-D2BE92B4F664}"/>
              </a:ext>
            </a:extLst>
          </p:cNvPr>
          <p:cNvSpPr>
            <a:spLocks noGrp="1"/>
          </p:cNvSpPr>
          <p:nvPr>
            <p:ph idx="1"/>
          </p:nvPr>
        </p:nvSpPr>
        <p:spPr>
          <a:xfrm>
            <a:off x="838200" y="2090318"/>
            <a:ext cx="10515600" cy="4351338"/>
          </a:xfrm>
        </p:spPr>
        <p:txBody>
          <a:bodyPr/>
          <a:lstStyle/>
          <a:p>
            <a:r>
              <a:rPr lang="en-US" dirty="0"/>
              <a:t>Outreach and education</a:t>
            </a:r>
          </a:p>
        </p:txBody>
      </p:sp>
    </p:spTree>
    <p:extLst>
      <p:ext uri="{BB962C8B-B14F-4D97-AF65-F5344CB8AC3E}">
        <p14:creationId xmlns:p14="http://schemas.microsoft.com/office/powerpoint/2010/main" val="673339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16C9-8D0F-9B27-3ACF-B5527CC66410}"/>
              </a:ext>
            </a:extLst>
          </p:cNvPr>
          <p:cNvSpPr>
            <a:spLocks noGrp="1"/>
          </p:cNvSpPr>
          <p:nvPr>
            <p:ph type="title"/>
          </p:nvPr>
        </p:nvSpPr>
        <p:spPr>
          <a:xfrm>
            <a:off x="838200" y="774196"/>
            <a:ext cx="10515600" cy="1325563"/>
          </a:xfrm>
        </p:spPr>
        <p:txBody>
          <a:bodyPr>
            <a:noAutofit/>
          </a:bodyPr>
          <a:lstStyle/>
          <a:p>
            <a:r>
              <a:rPr lang="en-US" dirty="0"/>
              <a:t>Conducting investigations and inspections</a:t>
            </a:r>
          </a:p>
        </p:txBody>
      </p:sp>
      <p:sp>
        <p:nvSpPr>
          <p:cNvPr id="3" name="Content Placeholder 2">
            <a:extLst>
              <a:ext uri="{FF2B5EF4-FFF2-40B4-BE49-F238E27FC236}">
                <a16:creationId xmlns:a16="http://schemas.microsoft.com/office/drawing/2014/main" id="{0420A56B-FD38-A3A7-A416-DE4E2659DCC6}"/>
              </a:ext>
            </a:extLst>
          </p:cNvPr>
          <p:cNvSpPr>
            <a:spLocks noGrp="1"/>
          </p:cNvSpPr>
          <p:nvPr>
            <p:ph idx="1"/>
          </p:nvPr>
        </p:nvSpPr>
        <p:spPr>
          <a:xfrm>
            <a:off x="838200" y="2234696"/>
            <a:ext cx="10515600" cy="4351338"/>
          </a:xfrm>
        </p:spPr>
        <p:txBody>
          <a:bodyPr anchor="t">
            <a:normAutofit/>
          </a:bodyPr>
          <a:lstStyle/>
          <a:p>
            <a:pPr>
              <a:lnSpc>
                <a:spcPct val="200000"/>
              </a:lnSpc>
            </a:pPr>
            <a:r>
              <a:rPr lang="en-US" dirty="0"/>
              <a:t>Ongoing evaluation</a:t>
            </a:r>
          </a:p>
          <a:p>
            <a:pPr>
              <a:lnSpc>
                <a:spcPct val="200000"/>
              </a:lnSpc>
            </a:pPr>
            <a:r>
              <a:rPr lang="en-US" dirty="0"/>
              <a:t>Train enforcement officials to minimize bias</a:t>
            </a:r>
          </a:p>
        </p:txBody>
      </p:sp>
    </p:spTree>
    <p:extLst>
      <p:ext uri="{BB962C8B-B14F-4D97-AF65-F5344CB8AC3E}">
        <p14:creationId xmlns:p14="http://schemas.microsoft.com/office/powerpoint/2010/main" val="435632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906300"/>
            <a:ext cx="10515600" cy="2654819"/>
          </a:xfrm>
        </p:spPr>
        <p:txBody>
          <a:bodyPr/>
          <a:lstStyle/>
          <a:p>
            <a:r>
              <a:rPr lang="en-US" dirty="0"/>
              <a:t>True or False Question</a:t>
            </a:r>
            <a:br>
              <a:rPr lang="en-US" dirty="0"/>
            </a:br>
            <a:br>
              <a:rPr lang="en-US" dirty="0"/>
            </a:br>
            <a:r>
              <a:rPr lang="en-US" sz="3600" b="0" dirty="0"/>
              <a:t>Equitable enforcement is a process that begins long before any alleged violations occur.</a:t>
            </a:r>
            <a:br>
              <a:rPr lang="en-US" sz="3600" b="0" dirty="0"/>
            </a:br>
            <a:endParaRPr lang="en-US" sz="36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019944"/>
            <a:ext cx="10515600" cy="2317167"/>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39587289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758131"/>
            <a:ext cx="10515600" cy="2900589"/>
          </a:xfrm>
        </p:spPr>
        <p:txBody>
          <a:bodyPr/>
          <a:lstStyle/>
          <a:p>
            <a:r>
              <a:rPr lang="en-US" dirty="0"/>
              <a:t>True or False Answer</a:t>
            </a:r>
            <a:br>
              <a:rPr lang="en-US" dirty="0"/>
            </a:br>
            <a:br>
              <a:rPr lang="en-US" sz="3600" b="0" dirty="0"/>
            </a:br>
            <a:r>
              <a:rPr lang="en-US" sz="3600" b="0" dirty="0"/>
              <a:t>Equitable enforcement is a process that begins long before any alleged violations occur.</a:t>
            </a:r>
            <a:br>
              <a:rPr lang="en-US" sz="3600" dirty="0"/>
            </a:br>
            <a:r>
              <a:rPr lang="en-US" dirty="0"/>
              <a:t> </a:t>
            </a:r>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990092"/>
            <a:ext cx="10515600" cy="2634408"/>
          </a:xfrm>
        </p:spPr>
        <p:txBody>
          <a:bodyPr anchor="t">
            <a:normAutofit/>
          </a:bodyPr>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lvl="2" defTabSz="457200">
              <a:buFont typeface="Wingdings" panose="05000000000000000000" pitchFamily="2" charset="2"/>
              <a:buChar char="q"/>
              <a:defRPr/>
            </a:pPr>
            <a:r>
              <a:rPr lang="en-US" sz="3600" dirty="0">
                <a:latin typeface="+mj-lt"/>
                <a:cs typeface="Arial"/>
              </a:rPr>
              <a:t>  False</a:t>
            </a:r>
          </a:p>
        </p:txBody>
      </p:sp>
    </p:spTree>
    <p:extLst>
      <p:ext uri="{BB962C8B-B14F-4D97-AF65-F5344CB8AC3E}">
        <p14:creationId xmlns:p14="http://schemas.microsoft.com/office/powerpoint/2010/main" val="2258525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8431-437C-C8B3-8290-925135219ADD}"/>
              </a:ext>
            </a:extLst>
          </p:cNvPr>
          <p:cNvSpPr>
            <a:spLocks noGrp="1"/>
          </p:cNvSpPr>
          <p:nvPr>
            <p:ph type="title"/>
          </p:nvPr>
        </p:nvSpPr>
        <p:spPr>
          <a:xfrm>
            <a:off x="838200" y="268873"/>
            <a:ext cx="10515600" cy="2620671"/>
          </a:xfrm>
        </p:spPr>
        <p:txBody>
          <a:bodyPr>
            <a:normAutofit/>
          </a:bodyPr>
          <a:lstStyle/>
          <a:p>
            <a:r>
              <a:rPr lang="en-US" dirty="0"/>
              <a:t>Enforcing public health laws</a:t>
            </a:r>
            <a:br>
              <a:rPr lang="en-US" dirty="0"/>
            </a:br>
            <a:br>
              <a:rPr lang="en-US" sz="3600" b="0" dirty="0"/>
            </a:br>
            <a:r>
              <a:rPr lang="en-US" sz="3600" b="0" dirty="0"/>
              <a:t>Exploring question 2</a:t>
            </a:r>
          </a:p>
        </p:txBody>
      </p:sp>
      <p:sp>
        <p:nvSpPr>
          <p:cNvPr id="3" name="Content Placeholder 2">
            <a:extLst>
              <a:ext uri="{FF2B5EF4-FFF2-40B4-BE49-F238E27FC236}">
                <a16:creationId xmlns:a16="http://schemas.microsoft.com/office/drawing/2014/main" id="{069BDB63-E197-FA85-9F20-223949EC0ABB}"/>
              </a:ext>
            </a:extLst>
          </p:cNvPr>
          <p:cNvSpPr>
            <a:spLocks noGrp="1"/>
          </p:cNvSpPr>
          <p:nvPr>
            <p:ph idx="1"/>
          </p:nvPr>
        </p:nvSpPr>
        <p:spPr>
          <a:xfrm>
            <a:off x="838200" y="2766671"/>
            <a:ext cx="10515600" cy="3455502"/>
          </a:xfrm>
        </p:spPr>
        <p:txBody>
          <a:bodyPr anchor="t">
            <a:normAutofit fontScale="92500"/>
          </a:bodyPr>
          <a:lstStyle/>
          <a:p>
            <a:pPr>
              <a:lnSpc>
                <a:spcPct val="200000"/>
              </a:lnSpc>
            </a:pPr>
            <a:r>
              <a:rPr lang="en-US" dirty="0"/>
              <a:t>How is enforcement related to health equity?</a:t>
            </a:r>
          </a:p>
          <a:p>
            <a:pPr>
              <a:lnSpc>
                <a:spcPct val="200000"/>
              </a:lnSpc>
            </a:pPr>
            <a:r>
              <a:rPr lang="en-US" b="1" dirty="0"/>
              <a:t>What are the traditional pathways of enforcement?</a:t>
            </a:r>
          </a:p>
          <a:p>
            <a:pPr>
              <a:lnSpc>
                <a:spcPct val="200000"/>
              </a:lnSpc>
            </a:pPr>
            <a:r>
              <a:rPr lang="en-US" dirty="0"/>
              <a:t>How does administrative enforcement work in practice?</a:t>
            </a:r>
          </a:p>
        </p:txBody>
      </p:sp>
    </p:spTree>
    <p:extLst>
      <p:ext uri="{BB962C8B-B14F-4D97-AF65-F5344CB8AC3E}">
        <p14:creationId xmlns:p14="http://schemas.microsoft.com/office/powerpoint/2010/main" val="116828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7FB8A66-D6D7-77FC-BD13-F24C3CE49016}"/>
              </a:ext>
            </a:extLst>
          </p:cNvPr>
          <p:cNvSpPr>
            <a:spLocks noGrp="1"/>
          </p:cNvSpPr>
          <p:nvPr>
            <p:ph type="title"/>
          </p:nvPr>
        </p:nvSpPr>
        <p:spPr>
          <a:xfrm>
            <a:off x="838200" y="365125"/>
            <a:ext cx="10515600" cy="904875"/>
          </a:xfrm>
        </p:spPr>
        <p:txBody>
          <a:bodyPr/>
          <a:lstStyle/>
          <a:p>
            <a:r>
              <a:rPr lang="en-US" dirty="0"/>
              <a:t>Equity in agency actions</a:t>
            </a:r>
          </a:p>
        </p:txBody>
      </p:sp>
      <p:sp>
        <p:nvSpPr>
          <p:cNvPr id="17" name="TextBox 16">
            <a:extLst>
              <a:ext uri="{FF2B5EF4-FFF2-40B4-BE49-F238E27FC236}">
                <a16:creationId xmlns:a16="http://schemas.microsoft.com/office/drawing/2014/main" id="{CEF37E66-BCC0-3E40-2ACE-A0DAAEA00260}"/>
              </a:ext>
            </a:extLst>
          </p:cNvPr>
          <p:cNvSpPr txBox="1"/>
          <p:nvPr/>
        </p:nvSpPr>
        <p:spPr>
          <a:xfrm>
            <a:off x="1427721" y="5892665"/>
            <a:ext cx="853801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A1A1A"/>
                </a:solidFill>
                <a:effectLst/>
                <a:uLnTx/>
                <a:uFillTx/>
                <a:latin typeface="Century Gothic" panose="020B0502020202020204" pitchFamily="34" charset="0"/>
                <a:ea typeface="+mn-ea"/>
                <a:cs typeface="+mn-cs"/>
              </a:rPr>
              <a:t>Community Engagement and Health Equity</a:t>
            </a:r>
          </a:p>
        </p:txBody>
      </p:sp>
      <p:sp>
        <p:nvSpPr>
          <p:cNvPr id="18" name="Right Brace 17">
            <a:extLst>
              <a:ext uri="{FF2B5EF4-FFF2-40B4-BE49-F238E27FC236}">
                <a16:creationId xmlns:a16="http://schemas.microsoft.com/office/drawing/2014/main" id="{9DEF4A31-EF6C-5208-B00F-7EDEE53FE0E4}"/>
              </a:ext>
              <a:ext uri="{C183D7F6-B498-43B3-948B-1728B52AA6E4}">
                <adec:decorative xmlns:adec="http://schemas.microsoft.com/office/drawing/2017/decorative" val="1"/>
              </a:ext>
            </a:extLst>
          </p:cNvPr>
          <p:cNvSpPr/>
          <p:nvPr/>
        </p:nvSpPr>
        <p:spPr>
          <a:xfrm rot="5400000">
            <a:off x="5558534" y="1391542"/>
            <a:ext cx="464233" cy="8538012"/>
          </a:xfrm>
          <a:prstGeom prst="rightBrace">
            <a:avLst/>
          </a:prstGeom>
          <a:noFill/>
          <a:ln w="53975">
            <a:solidFill>
              <a:srgbClr val="32A296"/>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CAE34"/>
              </a:solidFill>
              <a:effectLst/>
              <a:uLnTx/>
              <a:uFillTx/>
              <a:latin typeface="Calibri"/>
              <a:ea typeface="+mn-ea"/>
              <a:cs typeface="+mn-cs"/>
            </a:endParaRPr>
          </a:p>
        </p:txBody>
      </p:sp>
      <p:pic>
        <p:nvPicPr>
          <p:cNvPr id="3" name="Picture 2" descr="This visual representation of agency activities spanning across making laws, implementing laws, and enforcing laws is described in detail on slide 6. Here we emphasize how creating regulations, writing policies and guidance documents, issuing permits and licenses, conducting investigations and inspections, and interpreting and enforcing public health laws are all opportunities for community engagement and health equity.">
            <a:extLst>
              <a:ext uri="{FF2B5EF4-FFF2-40B4-BE49-F238E27FC236}">
                <a16:creationId xmlns:a16="http://schemas.microsoft.com/office/drawing/2014/main" id="{8D5DB58A-99F2-3B84-E78D-5ED8D4014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74" y="1396959"/>
            <a:ext cx="9592417" cy="3569807"/>
          </a:xfrm>
          <a:prstGeom prst="rect">
            <a:avLst/>
          </a:prstGeom>
        </p:spPr>
      </p:pic>
    </p:spTree>
    <p:extLst>
      <p:ext uri="{BB962C8B-B14F-4D97-AF65-F5344CB8AC3E}">
        <p14:creationId xmlns:p14="http://schemas.microsoft.com/office/powerpoint/2010/main" val="25316922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8431-437C-C8B3-8290-925135219ADD}"/>
              </a:ext>
            </a:extLst>
          </p:cNvPr>
          <p:cNvSpPr>
            <a:spLocks noGrp="1"/>
          </p:cNvSpPr>
          <p:nvPr>
            <p:ph type="title"/>
          </p:nvPr>
        </p:nvSpPr>
        <p:spPr>
          <a:xfrm>
            <a:off x="838200" y="757375"/>
            <a:ext cx="10515600" cy="1325563"/>
          </a:xfrm>
        </p:spPr>
        <p:txBody>
          <a:bodyPr>
            <a:normAutofit/>
          </a:bodyPr>
          <a:lstStyle/>
          <a:p>
            <a:r>
              <a:rPr lang="en-US" dirty="0"/>
              <a:t>After a violation: three pathways </a:t>
            </a:r>
            <a:br>
              <a:rPr lang="en-US" dirty="0"/>
            </a:br>
            <a:r>
              <a:rPr lang="en-US" dirty="0"/>
              <a:t>for enforcement </a:t>
            </a:r>
          </a:p>
        </p:txBody>
      </p:sp>
      <p:sp>
        <p:nvSpPr>
          <p:cNvPr id="3" name="Content Placeholder 2">
            <a:extLst>
              <a:ext uri="{FF2B5EF4-FFF2-40B4-BE49-F238E27FC236}">
                <a16:creationId xmlns:a16="http://schemas.microsoft.com/office/drawing/2014/main" id="{069BDB63-E197-FA85-9F20-223949EC0ABB}"/>
              </a:ext>
            </a:extLst>
          </p:cNvPr>
          <p:cNvSpPr>
            <a:spLocks noGrp="1"/>
          </p:cNvSpPr>
          <p:nvPr>
            <p:ph idx="1"/>
          </p:nvPr>
        </p:nvSpPr>
        <p:spPr>
          <a:xfrm>
            <a:off x="838200" y="2242054"/>
            <a:ext cx="10515600" cy="4351338"/>
          </a:xfrm>
        </p:spPr>
        <p:txBody>
          <a:bodyPr anchor="t">
            <a:normAutofit/>
          </a:bodyPr>
          <a:lstStyle/>
          <a:p>
            <a:pPr>
              <a:lnSpc>
                <a:spcPct val="200000"/>
              </a:lnSpc>
            </a:pPr>
            <a:r>
              <a:rPr lang="en-US" dirty="0"/>
              <a:t>Civil enforcement</a:t>
            </a:r>
          </a:p>
          <a:p>
            <a:pPr>
              <a:lnSpc>
                <a:spcPct val="200000"/>
              </a:lnSpc>
            </a:pPr>
            <a:r>
              <a:rPr lang="en-US" dirty="0"/>
              <a:t>Criminal enforcement</a:t>
            </a:r>
          </a:p>
          <a:p>
            <a:pPr>
              <a:lnSpc>
                <a:spcPct val="200000"/>
              </a:lnSpc>
            </a:pPr>
            <a:r>
              <a:rPr lang="en-US" dirty="0"/>
              <a:t>Administrative enforcement </a:t>
            </a:r>
          </a:p>
        </p:txBody>
      </p:sp>
    </p:spTree>
    <p:extLst>
      <p:ext uri="{BB962C8B-B14F-4D97-AF65-F5344CB8AC3E}">
        <p14:creationId xmlns:p14="http://schemas.microsoft.com/office/powerpoint/2010/main" val="3571805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476321"/>
            <a:ext cx="10515600" cy="1325563"/>
          </a:xfrm>
        </p:spPr>
        <p:txBody>
          <a:bodyPr>
            <a:normAutofit fontScale="90000"/>
          </a:bodyPr>
          <a:lstStyle/>
          <a:p>
            <a:r>
              <a:rPr lang="en-US" dirty="0"/>
              <a:t>Enforcement clause</a:t>
            </a:r>
            <a:br>
              <a:rPr lang="en-US" dirty="0"/>
            </a:br>
            <a:r>
              <a:rPr lang="en-US" dirty="0"/>
              <a:t>San Francisco Public Works Code § 184.98</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a:xfrm>
            <a:off x="838200" y="1801885"/>
            <a:ext cx="10712116" cy="4803632"/>
          </a:xfrm>
        </p:spPr>
        <p:txBody>
          <a:bodyPr anchor="ctr">
            <a:noAutofit/>
          </a:bodyPr>
          <a:lstStyle/>
          <a:p>
            <a:pPr marL="0" indent="0">
              <a:lnSpc>
                <a:spcPct val="100000"/>
              </a:lnSpc>
              <a:buNone/>
            </a:pPr>
            <a:r>
              <a:rPr lang="en-US" sz="2400" dirty="0"/>
              <a:t>“(c)   </a:t>
            </a:r>
            <a:r>
              <a:rPr lang="en-US" sz="2400" b="1" dirty="0"/>
              <a:t>Criminal Penalty. </a:t>
            </a:r>
            <a:r>
              <a:rPr lang="en-US" sz="2400" dirty="0"/>
              <a:t>(1)   Any person who shall violate any of the provisions of this Section shall be guilty of an infraction at each location where such violation occurs. Every violation determined to be an infraction is punishable by (A) a fine not exceeding $100 for the first violation within one year. . . . </a:t>
            </a:r>
          </a:p>
          <a:p>
            <a:pPr marL="0" indent="0">
              <a:lnSpc>
                <a:spcPct val="100000"/>
              </a:lnSpc>
              <a:buNone/>
            </a:pPr>
            <a:r>
              <a:rPr lang="en-US" sz="2400" dirty="0"/>
              <a:t>“(d)   </a:t>
            </a:r>
            <a:r>
              <a:rPr lang="en-US" sz="2400" b="1" dirty="0"/>
              <a:t>Civil Penalties. </a:t>
            </a:r>
            <a:r>
              <a:rPr lang="en-US" sz="2400" dirty="0"/>
              <a:t>(1)   The Director may call upon the City Attorney to maintain an action for injunction . . . and for assessment and recovery of a civil penalty and reasonable attorney's fees. . . .  </a:t>
            </a:r>
          </a:p>
          <a:p>
            <a:pPr marL="0" indent="0">
              <a:lnSpc>
                <a:spcPct val="100000"/>
              </a:lnSpc>
              <a:buNone/>
            </a:pPr>
            <a:r>
              <a:rPr lang="en-US" sz="2400" dirty="0"/>
              <a:t>“(e)   </a:t>
            </a:r>
            <a:r>
              <a:rPr lang="en-US" sz="2400" b="1" dirty="0"/>
              <a:t>Administrative Penalty. </a:t>
            </a:r>
            <a:r>
              <a:rPr lang="en-US" sz="2400" dirty="0"/>
              <a:t>In the alternative to the criminal or civil penalties authorized by Subsections (c) and (d) of this Section, Department of Public Works . . . may issue administrative citations. . . . The administrative penalty shall not exceed $1000 per day for each violation.”</a:t>
            </a:r>
          </a:p>
        </p:txBody>
      </p:sp>
    </p:spTree>
    <p:extLst>
      <p:ext uri="{BB962C8B-B14F-4D97-AF65-F5344CB8AC3E}">
        <p14:creationId xmlns:p14="http://schemas.microsoft.com/office/powerpoint/2010/main" val="1120409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8431-437C-C8B3-8290-925135219ADD}"/>
              </a:ext>
            </a:extLst>
          </p:cNvPr>
          <p:cNvSpPr>
            <a:spLocks noGrp="1"/>
          </p:cNvSpPr>
          <p:nvPr>
            <p:ph type="title"/>
          </p:nvPr>
        </p:nvSpPr>
        <p:spPr>
          <a:xfrm>
            <a:off x="838200" y="780413"/>
            <a:ext cx="10515600" cy="1325563"/>
          </a:xfrm>
        </p:spPr>
        <p:txBody>
          <a:bodyPr>
            <a:noAutofit/>
          </a:bodyPr>
          <a:lstStyle/>
          <a:p>
            <a:r>
              <a:rPr lang="en-US" dirty="0"/>
              <a:t>Three pathways for enforcement: </a:t>
            </a:r>
            <a:br>
              <a:rPr lang="en-US" dirty="0"/>
            </a:br>
            <a:r>
              <a:rPr lang="en-US" dirty="0"/>
              <a:t>key differences </a:t>
            </a:r>
          </a:p>
        </p:txBody>
      </p:sp>
      <p:sp>
        <p:nvSpPr>
          <p:cNvPr id="3" name="Content Placeholder 2">
            <a:extLst>
              <a:ext uri="{FF2B5EF4-FFF2-40B4-BE49-F238E27FC236}">
                <a16:creationId xmlns:a16="http://schemas.microsoft.com/office/drawing/2014/main" id="{069BDB63-E197-FA85-9F20-223949EC0ABB}"/>
              </a:ext>
            </a:extLst>
          </p:cNvPr>
          <p:cNvSpPr>
            <a:spLocks noGrp="1"/>
          </p:cNvSpPr>
          <p:nvPr>
            <p:ph idx="1"/>
          </p:nvPr>
        </p:nvSpPr>
        <p:spPr>
          <a:xfrm>
            <a:off x="838200" y="2233684"/>
            <a:ext cx="10515600" cy="4351338"/>
          </a:xfrm>
        </p:spPr>
        <p:txBody>
          <a:bodyPr anchor="t">
            <a:normAutofit/>
          </a:bodyPr>
          <a:lstStyle/>
          <a:p>
            <a:pPr>
              <a:lnSpc>
                <a:spcPct val="200000"/>
              </a:lnSpc>
            </a:pPr>
            <a:r>
              <a:rPr lang="en-US" dirty="0"/>
              <a:t>Civil enforcement</a:t>
            </a:r>
          </a:p>
          <a:p>
            <a:pPr>
              <a:lnSpc>
                <a:spcPct val="200000"/>
              </a:lnSpc>
            </a:pPr>
            <a:r>
              <a:rPr lang="en-US" dirty="0"/>
              <a:t>Criminal enforcement</a:t>
            </a:r>
          </a:p>
          <a:p>
            <a:pPr>
              <a:lnSpc>
                <a:spcPct val="200000"/>
              </a:lnSpc>
            </a:pPr>
            <a:r>
              <a:rPr lang="en-US" dirty="0"/>
              <a:t>Administrative enforcement </a:t>
            </a:r>
          </a:p>
        </p:txBody>
      </p:sp>
    </p:spTree>
    <p:extLst>
      <p:ext uri="{BB962C8B-B14F-4D97-AF65-F5344CB8AC3E}">
        <p14:creationId xmlns:p14="http://schemas.microsoft.com/office/powerpoint/2010/main" val="10709937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207F-C4BD-5ED9-6EFB-026412AD8FD6}"/>
              </a:ext>
            </a:extLst>
          </p:cNvPr>
          <p:cNvSpPr>
            <a:spLocks noGrp="1"/>
          </p:cNvSpPr>
          <p:nvPr>
            <p:ph type="title"/>
          </p:nvPr>
        </p:nvSpPr>
        <p:spPr/>
        <p:txBody>
          <a:bodyPr/>
          <a:lstStyle/>
          <a:p>
            <a:r>
              <a:rPr lang="en-US" dirty="0"/>
              <a:t>Civil enforcement</a:t>
            </a:r>
          </a:p>
        </p:txBody>
      </p:sp>
      <p:sp>
        <p:nvSpPr>
          <p:cNvPr id="3" name="Content Placeholder 2">
            <a:extLst>
              <a:ext uri="{FF2B5EF4-FFF2-40B4-BE49-F238E27FC236}">
                <a16:creationId xmlns:a16="http://schemas.microsoft.com/office/drawing/2014/main" id="{ED7F19F4-8F66-6AE6-08C4-858CE09075A8}"/>
              </a:ext>
            </a:extLst>
          </p:cNvPr>
          <p:cNvSpPr>
            <a:spLocks noGrp="1"/>
          </p:cNvSpPr>
          <p:nvPr>
            <p:ph idx="1"/>
          </p:nvPr>
        </p:nvSpPr>
        <p:spPr/>
        <p:txBody>
          <a:bodyPr anchor="t">
            <a:normAutofit/>
          </a:bodyPr>
          <a:lstStyle/>
          <a:p>
            <a:pPr>
              <a:lnSpc>
                <a:spcPct val="150000"/>
              </a:lnSpc>
            </a:pPr>
            <a:r>
              <a:rPr lang="en-US" dirty="0"/>
              <a:t>Initiated by city attorney, county counsel, or state attorney general</a:t>
            </a:r>
          </a:p>
          <a:p>
            <a:pPr>
              <a:lnSpc>
                <a:spcPct val="150000"/>
              </a:lnSpc>
            </a:pPr>
            <a:r>
              <a:rPr lang="en-US" dirty="0"/>
              <a:t>Lawsuit in civil court​</a:t>
            </a:r>
          </a:p>
        </p:txBody>
      </p:sp>
    </p:spTree>
    <p:extLst>
      <p:ext uri="{BB962C8B-B14F-4D97-AF65-F5344CB8AC3E}">
        <p14:creationId xmlns:p14="http://schemas.microsoft.com/office/powerpoint/2010/main" val="563603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207F-C4BD-5ED9-6EFB-026412AD8FD6}"/>
              </a:ext>
            </a:extLst>
          </p:cNvPr>
          <p:cNvSpPr>
            <a:spLocks noGrp="1"/>
          </p:cNvSpPr>
          <p:nvPr>
            <p:ph type="title"/>
          </p:nvPr>
        </p:nvSpPr>
        <p:spPr/>
        <p:txBody>
          <a:bodyPr/>
          <a:lstStyle/>
          <a:p>
            <a:r>
              <a:rPr lang="en-US" dirty="0"/>
              <a:t>Criminal enforcement</a:t>
            </a:r>
          </a:p>
        </p:txBody>
      </p:sp>
      <p:sp>
        <p:nvSpPr>
          <p:cNvPr id="3" name="Content Placeholder 2">
            <a:extLst>
              <a:ext uri="{FF2B5EF4-FFF2-40B4-BE49-F238E27FC236}">
                <a16:creationId xmlns:a16="http://schemas.microsoft.com/office/drawing/2014/main" id="{ED7F19F4-8F66-6AE6-08C4-858CE09075A8}"/>
              </a:ext>
            </a:extLst>
          </p:cNvPr>
          <p:cNvSpPr>
            <a:spLocks noGrp="1"/>
          </p:cNvSpPr>
          <p:nvPr>
            <p:ph idx="1"/>
          </p:nvPr>
        </p:nvSpPr>
        <p:spPr/>
        <p:txBody>
          <a:bodyPr anchor="t">
            <a:normAutofit/>
          </a:bodyPr>
          <a:lstStyle/>
          <a:p>
            <a:pPr>
              <a:lnSpc>
                <a:spcPct val="150000"/>
              </a:lnSpc>
            </a:pPr>
            <a:r>
              <a:rPr lang="en-US" dirty="0"/>
              <a:t>Initiated by district attorney or state prosecutor</a:t>
            </a:r>
          </a:p>
          <a:p>
            <a:pPr>
              <a:lnSpc>
                <a:spcPct val="150000"/>
              </a:lnSpc>
            </a:pPr>
            <a:r>
              <a:rPr lang="en-US" dirty="0"/>
              <a:t>Lawsuit in criminal court</a:t>
            </a:r>
          </a:p>
        </p:txBody>
      </p:sp>
    </p:spTree>
    <p:extLst>
      <p:ext uri="{BB962C8B-B14F-4D97-AF65-F5344CB8AC3E}">
        <p14:creationId xmlns:p14="http://schemas.microsoft.com/office/powerpoint/2010/main" val="889175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207F-C4BD-5ED9-6EFB-026412AD8FD6}"/>
              </a:ext>
            </a:extLst>
          </p:cNvPr>
          <p:cNvSpPr>
            <a:spLocks noGrp="1"/>
          </p:cNvSpPr>
          <p:nvPr>
            <p:ph type="title"/>
          </p:nvPr>
        </p:nvSpPr>
        <p:spPr/>
        <p:txBody>
          <a:bodyPr/>
          <a:lstStyle/>
          <a:p>
            <a:r>
              <a:rPr lang="en-US" dirty="0"/>
              <a:t>Administrative enforcement</a:t>
            </a:r>
          </a:p>
        </p:txBody>
      </p:sp>
      <p:sp>
        <p:nvSpPr>
          <p:cNvPr id="3" name="Content Placeholder 2">
            <a:extLst>
              <a:ext uri="{FF2B5EF4-FFF2-40B4-BE49-F238E27FC236}">
                <a16:creationId xmlns:a16="http://schemas.microsoft.com/office/drawing/2014/main" id="{ED7F19F4-8F66-6AE6-08C4-858CE09075A8}"/>
              </a:ext>
            </a:extLst>
          </p:cNvPr>
          <p:cNvSpPr>
            <a:spLocks noGrp="1"/>
          </p:cNvSpPr>
          <p:nvPr>
            <p:ph idx="1"/>
          </p:nvPr>
        </p:nvSpPr>
        <p:spPr/>
        <p:txBody>
          <a:bodyPr anchor="t">
            <a:normAutofit/>
          </a:bodyPr>
          <a:lstStyle/>
          <a:p>
            <a:pPr>
              <a:lnSpc>
                <a:spcPct val="150000"/>
              </a:lnSpc>
            </a:pPr>
            <a:r>
              <a:rPr lang="en-US" dirty="0"/>
              <a:t>Initiated by agency officials</a:t>
            </a:r>
          </a:p>
          <a:p>
            <a:pPr>
              <a:lnSpc>
                <a:spcPct val="150000"/>
              </a:lnSpc>
            </a:pPr>
            <a:r>
              <a:rPr lang="en-US" dirty="0"/>
              <a:t>Administrative hearing outside of court</a:t>
            </a:r>
          </a:p>
        </p:txBody>
      </p:sp>
    </p:spTree>
    <p:extLst>
      <p:ext uri="{BB962C8B-B14F-4D97-AF65-F5344CB8AC3E}">
        <p14:creationId xmlns:p14="http://schemas.microsoft.com/office/powerpoint/2010/main" val="528322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8DA9C9-DE73-7292-73E0-D8D6BBF40B47}"/>
              </a:ext>
            </a:extLst>
          </p:cNvPr>
          <p:cNvSpPr>
            <a:spLocks noGrp="1"/>
          </p:cNvSpPr>
          <p:nvPr>
            <p:ph type="ctrTitle"/>
          </p:nvPr>
        </p:nvSpPr>
        <p:spPr>
          <a:xfrm>
            <a:off x="1524000" y="328280"/>
            <a:ext cx="9144000" cy="2387600"/>
          </a:xfrm>
        </p:spPr>
        <p:txBody>
          <a:bodyPr/>
          <a:lstStyle/>
          <a:p>
            <a:r>
              <a:rPr lang="en-US" dirty="0"/>
              <a:t>Due process</a:t>
            </a:r>
          </a:p>
        </p:txBody>
      </p:sp>
      <p:sp>
        <p:nvSpPr>
          <p:cNvPr id="5" name="Subtitle 4">
            <a:extLst>
              <a:ext uri="{FF2B5EF4-FFF2-40B4-BE49-F238E27FC236}">
                <a16:creationId xmlns:a16="http://schemas.microsoft.com/office/drawing/2014/main" id="{8BD1AD96-9633-E1C3-B915-374953179FD1}"/>
              </a:ext>
            </a:extLst>
          </p:cNvPr>
          <p:cNvSpPr>
            <a:spLocks noGrp="1"/>
          </p:cNvSpPr>
          <p:nvPr>
            <p:ph type="subTitle" idx="1"/>
          </p:nvPr>
        </p:nvSpPr>
        <p:spPr>
          <a:xfrm>
            <a:off x="1524000" y="2807955"/>
            <a:ext cx="9144000" cy="1655762"/>
          </a:xfrm>
        </p:spPr>
        <p:txBody>
          <a:bodyPr>
            <a:normAutofit fontScale="92500"/>
          </a:bodyPr>
          <a:lstStyle/>
          <a:p>
            <a:r>
              <a:rPr lang="en-US" dirty="0"/>
              <a:t>According to the Fifth and Fourteenth amendments, the government cannot deprive any person of life, liberty, or property without </a:t>
            </a:r>
            <a:r>
              <a:rPr lang="en-US" b="1" dirty="0"/>
              <a:t>due process </a:t>
            </a:r>
            <a:r>
              <a:rPr lang="en-US" dirty="0"/>
              <a:t>of law.</a:t>
            </a:r>
          </a:p>
        </p:txBody>
      </p:sp>
    </p:spTree>
    <p:extLst>
      <p:ext uri="{BB962C8B-B14F-4D97-AF65-F5344CB8AC3E}">
        <p14:creationId xmlns:p14="http://schemas.microsoft.com/office/powerpoint/2010/main" val="2122869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572854"/>
            <a:ext cx="10515600" cy="3367120"/>
          </a:xfrm>
        </p:spPr>
        <p:txBody>
          <a:bodyPr/>
          <a:lstStyle/>
          <a:p>
            <a:r>
              <a:rPr lang="en-US" dirty="0"/>
              <a:t>True or False Question</a:t>
            </a:r>
            <a:br>
              <a:rPr lang="en-US" dirty="0"/>
            </a:br>
            <a:br>
              <a:rPr lang="en-US" sz="3600" dirty="0"/>
            </a:br>
            <a:r>
              <a:rPr lang="en-US" sz="3600" b="0" dirty="0"/>
              <a:t>Administrative enforcement actions are initiated when a government attorney files a lawsuit in court.</a:t>
            </a:r>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140244"/>
            <a:ext cx="10515600" cy="2410473"/>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2179954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1144749"/>
            <a:ext cx="10515600" cy="2671730"/>
          </a:xfrm>
        </p:spPr>
        <p:txBody>
          <a:bodyPr/>
          <a:lstStyle/>
          <a:p>
            <a:r>
              <a:rPr lang="en-US" dirty="0"/>
              <a:t>True or False Answer</a:t>
            </a:r>
            <a:br>
              <a:rPr lang="en-US" dirty="0"/>
            </a:br>
            <a:br>
              <a:rPr lang="en-US" sz="3600" b="0" dirty="0"/>
            </a:br>
            <a:r>
              <a:rPr lang="en-US" sz="3600" b="0" dirty="0"/>
              <a:t>Administrative enforcement actions are initiated when a government attorney files a lawsuit in court.</a:t>
            </a:r>
            <a:br>
              <a:rPr lang="en-US" sz="3600" b="0" dirty="0"/>
            </a:br>
            <a:endParaRPr lang="en-US" sz="36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100421"/>
            <a:ext cx="10515600" cy="2671730"/>
          </a:xfrm>
        </p:spPr>
        <p:txBody>
          <a:bodyPr anchor="t">
            <a:normAutofit/>
          </a:bodyPr>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lvl="2" defTabSz="457200">
              <a:buFont typeface="Wingdings" panose="05000000000000000000" pitchFamily="2" charset="2"/>
              <a:buChar char="ü"/>
              <a:defRPr/>
            </a:pPr>
            <a:r>
              <a:rPr lang="en-US" sz="3600" dirty="0">
                <a:latin typeface="+mj-lt"/>
                <a:cs typeface="Arial"/>
              </a:rPr>
              <a:t>  </a:t>
            </a:r>
            <a:r>
              <a:rPr lang="en-US" sz="3600" b="1" dirty="0">
                <a:latin typeface="+mj-lt"/>
                <a:cs typeface="Arial"/>
              </a:rPr>
              <a:t>False </a:t>
            </a:r>
            <a:r>
              <a:rPr lang="en-US" sz="3600" b="1" dirty="0"/>
              <a:t>– CORRECT ANSWER</a:t>
            </a:r>
            <a:endParaRPr lang="en-US" sz="3600" b="1" dirty="0">
              <a:latin typeface="+mj-lt"/>
              <a:cs typeface="Arial"/>
            </a:endParaRPr>
          </a:p>
        </p:txBody>
      </p:sp>
    </p:spTree>
    <p:extLst>
      <p:ext uri="{BB962C8B-B14F-4D97-AF65-F5344CB8AC3E}">
        <p14:creationId xmlns:p14="http://schemas.microsoft.com/office/powerpoint/2010/main" val="1641358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8431-437C-C8B3-8290-925135219ADD}"/>
              </a:ext>
            </a:extLst>
          </p:cNvPr>
          <p:cNvSpPr>
            <a:spLocks noGrp="1"/>
          </p:cNvSpPr>
          <p:nvPr>
            <p:ph type="title"/>
          </p:nvPr>
        </p:nvSpPr>
        <p:spPr>
          <a:xfrm>
            <a:off x="838200" y="888621"/>
            <a:ext cx="10515600" cy="1517693"/>
          </a:xfrm>
        </p:spPr>
        <p:txBody>
          <a:bodyPr>
            <a:normAutofit fontScale="90000"/>
          </a:bodyPr>
          <a:lstStyle/>
          <a:p>
            <a:r>
              <a:rPr lang="en-US" sz="5300" dirty="0"/>
              <a:t>Enforcing public health laws</a:t>
            </a:r>
            <a:br>
              <a:rPr lang="en-US" dirty="0"/>
            </a:br>
            <a:br>
              <a:rPr lang="en-US" dirty="0"/>
            </a:br>
            <a:r>
              <a:rPr lang="en-US" sz="4000" b="0" dirty="0"/>
              <a:t>Exploring question 3</a:t>
            </a:r>
          </a:p>
        </p:txBody>
      </p:sp>
      <p:sp>
        <p:nvSpPr>
          <p:cNvPr id="3" name="Content Placeholder 2">
            <a:extLst>
              <a:ext uri="{FF2B5EF4-FFF2-40B4-BE49-F238E27FC236}">
                <a16:creationId xmlns:a16="http://schemas.microsoft.com/office/drawing/2014/main" id="{069BDB63-E197-FA85-9F20-223949EC0ABB}"/>
              </a:ext>
            </a:extLst>
          </p:cNvPr>
          <p:cNvSpPr>
            <a:spLocks noGrp="1"/>
          </p:cNvSpPr>
          <p:nvPr>
            <p:ph idx="1"/>
          </p:nvPr>
        </p:nvSpPr>
        <p:spPr>
          <a:xfrm>
            <a:off x="838200" y="2802636"/>
            <a:ext cx="10515600" cy="3642113"/>
          </a:xfrm>
        </p:spPr>
        <p:txBody>
          <a:bodyPr anchor="t">
            <a:normAutofit fontScale="92500"/>
          </a:bodyPr>
          <a:lstStyle/>
          <a:p>
            <a:pPr>
              <a:lnSpc>
                <a:spcPct val="200000"/>
              </a:lnSpc>
            </a:pPr>
            <a:r>
              <a:rPr lang="en-US" dirty="0"/>
              <a:t>How is enforcement related to health equity?</a:t>
            </a:r>
          </a:p>
          <a:p>
            <a:pPr>
              <a:lnSpc>
                <a:spcPct val="200000"/>
              </a:lnSpc>
            </a:pPr>
            <a:r>
              <a:rPr lang="en-US" dirty="0"/>
              <a:t>What are the traditional pathways of enforcement?</a:t>
            </a:r>
          </a:p>
          <a:p>
            <a:pPr>
              <a:lnSpc>
                <a:spcPct val="200000"/>
              </a:lnSpc>
            </a:pPr>
            <a:r>
              <a:rPr lang="en-US" b="1" dirty="0"/>
              <a:t>How does administrative enforcement work in practice?</a:t>
            </a:r>
          </a:p>
        </p:txBody>
      </p:sp>
    </p:spTree>
    <p:extLst>
      <p:ext uri="{BB962C8B-B14F-4D97-AF65-F5344CB8AC3E}">
        <p14:creationId xmlns:p14="http://schemas.microsoft.com/office/powerpoint/2010/main" val="5766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765AC8-CD1C-4691-843B-B4C30B616492}"/>
              </a:ext>
            </a:extLst>
          </p:cNvPr>
          <p:cNvSpPr>
            <a:spLocks noGrp="1"/>
          </p:cNvSpPr>
          <p:nvPr>
            <p:ph type="title"/>
          </p:nvPr>
        </p:nvSpPr>
        <p:spPr/>
        <p:txBody>
          <a:bodyPr/>
          <a:lstStyle/>
          <a:p>
            <a:r>
              <a:rPr lang="en-US" dirty="0"/>
              <a:t>Promoting health equity</a:t>
            </a:r>
          </a:p>
        </p:txBody>
      </p:sp>
      <p:sp>
        <p:nvSpPr>
          <p:cNvPr id="10" name="Content Placeholder 9">
            <a:extLst>
              <a:ext uri="{FF2B5EF4-FFF2-40B4-BE49-F238E27FC236}">
                <a16:creationId xmlns:a16="http://schemas.microsoft.com/office/drawing/2014/main" id="{D5FED456-50DF-4E84-906C-7B5A219B32C2}"/>
              </a:ext>
            </a:extLst>
          </p:cNvPr>
          <p:cNvSpPr>
            <a:spLocks noGrp="1"/>
          </p:cNvSpPr>
          <p:nvPr>
            <p:ph sz="half" idx="1"/>
          </p:nvPr>
        </p:nvSpPr>
        <p:spPr/>
        <p:txBody>
          <a:bodyPr>
            <a:normAutofit lnSpcReduction="10000"/>
          </a:bodyPr>
          <a:lstStyle/>
          <a:p>
            <a:r>
              <a:rPr lang="en-US" dirty="0"/>
              <a:t>Engage community members</a:t>
            </a:r>
          </a:p>
          <a:p>
            <a:r>
              <a:rPr lang="en-US" dirty="0"/>
              <a:t>Focus on the strengths in a community and build partnerships</a:t>
            </a:r>
          </a:p>
          <a:p>
            <a:pPr>
              <a:lnSpc>
                <a:spcPct val="100000"/>
              </a:lnSpc>
            </a:pPr>
            <a:r>
              <a:rPr lang="en-US" dirty="0"/>
              <a:t>Invite varying perspectives</a:t>
            </a:r>
          </a:p>
          <a:p>
            <a:endParaRPr lang="en-US" dirty="0"/>
          </a:p>
        </p:txBody>
      </p:sp>
      <p:sp>
        <p:nvSpPr>
          <p:cNvPr id="11" name="Content Placeholder 10">
            <a:extLst>
              <a:ext uri="{FF2B5EF4-FFF2-40B4-BE49-F238E27FC236}">
                <a16:creationId xmlns:a16="http://schemas.microsoft.com/office/drawing/2014/main" id="{BAFA2154-64E1-447D-9CA8-E647E0A29F4C}"/>
              </a:ext>
            </a:extLst>
          </p:cNvPr>
          <p:cNvSpPr>
            <a:spLocks noGrp="1"/>
          </p:cNvSpPr>
          <p:nvPr>
            <p:ph sz="half" idx="2"/>
          </p:nvPr>
        </p:nvSpPr>
        <p:spPr>
          <a:xfrm>
            <a:off x="6316578" y="1825625"/>
            <a:ext cx="5181600" cy="4351338"/>
          </a:xfrm>
        </p:spPr>
        <p:txBody>
          <a:bodyPr>
            <a:normAutofit lnSpcReduction="10000"/>
          </a:bodyPr>
          <a:lstStyle/>
          <a:p>
            <a:r>
              <a:rPr lang="en-US" dirty="0"/>
              <a:t>Consider how you use data</a:t>
            </a:r>
          </a:p>
          <a:p>
            <a:pPr>
              <a:lnSpc>
                <a:spcPct val="100000"/>
              </a:lnSpc>
            </a:pPr>
            <a:r>
              <a:rPr lang="en-US" dirty="0"/>
              <a:t>Equitably direct resources</a:t>
            </a:r>
          </a:p>
          <a:p>
            <a:r>
              <a:rPr lang="en-US" dirty="0"/>
              <a:t>Promote systems thinking</a:t>
            </a:r>
          </a:p>
          <a:p>
            <a:r>
              <a:rPr lang="en-US" dirty="0"/>
              <a:t>Evaluate outcomes and remain accountable</a:t>
            </a:r>
          </a:p>
          <a:p>
            <a:endParaRPr lang="en-US" dirty="0"/>
          </a:p>
        </p:txBody>
      </p:sp>
    </p:spTree>
    <p:extLst>
      <p:ext uri="{BB962C8B-B14F-4D97-AF65-F5344CB8AC3E}">
        <p14:creationId xmlns:p14="http://schemas.microsoft.com/office/powerpoint/2010/main" val="2840977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4E17-7615-5325-9126-6F8FE9DABA0D}"/>
              </a:ext>
            </a:extLst>
          </p:cNvPr>
          <p:cNvSpPr>
            <a:spLocks noGrp="1"/>
          </p:cNvSpPr>
          <p:nvPr>
            <p:ph type="ctrTitle"/>
          </p:nvPr>
        </p:nvSpPr>
        <p:spPr>
          <a:xfrm>
            <a:off x="609600" y="1122363"/>
            <a:ext cx="11052313" cy="4476332"/>
          </a:xfrm>
        </p:spPr>
        <p:txBody>
          <a:bodyPr anchor="ctr">
            <a:normAutofit/>
          </a:bodyPr>
          <a:lstStyle/>
          <a:p>
            <a:r>
              <a:rPr lang="en-US" dirty="0"/>
              <a:t>Jackie responds to food safety violations</a:t>
            </a:r>
          </a:p>
        </p:txBody>
      </p:sp>
    </p:spTree>
    <p:extLst>
      <p:ext uri="{BB962C8B-B14F-4D97-AF65-F5344CB8AC3E}">
        <p14:creationId xmlns:p14="http://schemas.microsoft.com/office/powerpoint/2010/main" val="536456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873E-1459-05C0-90BD-2CFC017B1584}"/>
              </a:ext>
            </a:extLst>
          </p:cNvPr>
          <p:cNvSpPr>
            <a:spLocks noGrp="1"/>
          </p:cNvSpPr>
          <p:nvPr>
            <p:ph type="title"/>
          </p:nvPr>
        </p:nvSpPr>
        <p:spPr>
          <a:xfrm>
            <a:off x="838200" y="349084"/>
            <a:ext cx="10515600" cy="1325563"/>
          </a:xfrm>
        </p:spPr>
        <p:txBody>
          <a:bodyPr>
            <a:normAutofit/>
          </a:bodyPr>
          <a:lstStyle/>
          <a:p>
            <a:r>
              <a:rPr lang="en-US" sz="4400" dirty="0"/>
              <a:t>Administrative enforcement process: step 1</a:t>
            </a:r>
          </a:p>
        </p:txBody>
      </p:sp>
      <p:sp>
        <p:nvSpPr>
          <p:cNvPr id="3" name="Content Placeholder 2">
            <a:extLst>
              <a:ext uri="{FF2B5EF4-FFF2-40B4-BE49-F238E27FC236}">
                <a16:creationId xmlns:a16="http://schemas.microsoft.com/office/drawing/2014/main" id="{73D067D2-C438-0D07-33C0-E4403E5DB704}"/>
              </a:ext>
            </a:extLst>
          </p:cNvPr>
          <p:cNvSpPr>
            <a:spLocks noGrp="1"/>
          </p:cNvSpPr>
          <p:nvPr>
            <p:ph idx="1"/>
          </p:nvPr>
        </p:nvSpPr>
        <p:spPr>
          <a:xfrm>
            <a:off x="838200" y="1843088"/>
            <a:ext cx="10515600" cy="898525"/>
          </a:xfrm>
        </p:spPr>
        <p:txBody>
          <a:bodyPr/>
          <a:lstStyle/>
          <a:p>
            <a:r>
              <a:rPr lang="en-US" b="1" dirty="0"/>
              <a:t>Investigate and gather evidence</a:t>
            </a:r>
          </a:p>
        </p:txBody>
      </p:sp>
    </p:spTree>
    <p:extLst>
      <p:ext uri="{BB962C8B-B14F-4D97-AF65-F5344CB8AC3E}">
        <p14:creationId xmlns:p14="http://schemas.microsoft.com/office/powerpoint/2010/main" val="3972452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873E-1459-05C0-90BD-2CFC017B1584}"/>
              </a:ext>
            </a:extLst>
          </p:cNvPr>
          <p:cNvSpPr>
            <a:spLocks noGrp="1"/>
          </p:cNvSpPr>
          <p:nvPr>
            <p:ph type="title"/>
          </p:nvPr>
        </p:nvSpPr>
        <p:spPr/>
        <p:txBody>
          <a:bodyPr>
            <a:normAutofit/>
          </a:bodyPr>
          <a:lstStyle/>
          <a:p>
            <a:r>
              <a:rPr lang="en-US" sz="4400" dirty="0"/>
              <a:t>Administrative enforcement process: step 2</a:t>
            </a:r>
          </a:p>
        </p:txBody>
      </p:sp>
      <p:sp>
        <p:nvSpPr>
          <p:cNvPr id="3" name="Content Placeholder 2">
            <a:extLst>
              <a:ext uri="{FF2B5EF4-FFF2-40B4-BE49-F238E27FC236}">
                <a16:creationId xmlns:a16="http://schemas.microsoft.com/office/drawing/2014/main" id="{73D067D2-C438-0D07-33C0-E4403E5DB704}"/>
              </a:ext>
            </a:extLst>
          </p:cNvPr>
          <p:cNvSpPr>
            <a:spLocks noGrp="1"/>
          </p:cNvSpPr>
          <p:nvPr>
            <p:ph idx="1"/>
          </p:nvPr>
        </p:nvSpPr>
        <p:spPr/>
        <p:txBody>
          <a:bodyPr/>
          <a:lstStyle/>
          <a:p>
            <a:r>
              <a:rPr lang="en-US" dirty="0"/>
              <a:t>Investigate and gather evidence</a:t>
            </a:r>
          </a:p>
          <a:p>
            <a:r>
              <a:rPr lang="en-US" b="1" dirty="0"/>
              <a:t>Provide notice of violation and opportunity for hearing</a:t>
            </a:r>
          </a:p>
        </p:txBody>
      </p:sp>
    </p:spTree>
    <p:extLst>
      <p:ext uri="{BB962C8B-B14F-4D97-AF65-F5344CB8AC3E}">
        <p14:creationId xmlns:p14="http://schemas.microsoft.com/office/powerpoint/2010/main" val="2653702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8C9-5B39-C47E-EC69-668CA5E18412}"/>
              </a:ext>
            </a:extLst>
          </p:cNvPr>
          <p:cNvSpPr>
            <a:spLocks noGrp="1"/>
          </p:cNvSpPr>
          <p:nvPr>
            <p:ph type="ctrTitle"/>
          </p:nvPr>
        </p:nvSpPr>
        <p:spPr>
          <a:xfrm>
            <a:off x="1524000" y="1122362"/>
            <a:ext cx="9144000" cy="4132025"/>
          </a:xfrm>
        </p:spPr>
        <p:txBody>
          <a:bodyPr anchor="ctr">
            <a:normAutofit/>
          </a:bodyPr>
          <a:lstStyle/>
          <a:p>
            <a:r>
              <a:rPr lang="en-US" dirty="0"/>
              <a:t>Enforcement discretion and </a:t>
            </a:r>
            <a:br>
              <a:rPr lang="en-US" dirty="0"/>
            </a:br>
            <a:r>
              <a:rPr lang="en-US" dirty="0"/>
              <a:t>nonpunitive alternatives</a:t>
            </a:r>
          </a:p>
        </p:txBody>
      </p:sp>
    </p:spTree>
    <p:extLst>
      <p:ext uri="{BB962C8B-B14F-4D97-AF65-F5344CB8AC3E}">
        <p14:creationId xmlns:p14="http://schemas.microsoft.com/office/powerpoint/2010/main" val="897582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873E-1459-05C0-90BD-2CFC017B1584}"/>
              </a:ext>
            </a:extLst>
          </p:cNvPr>
          <p:cNvSpPr>
            <a:spLocks noGrp="1"/>
          </p:cNvSpPr>
          <p:nvPr>
            <p:ph type="title"/>
          </p:nvPr>
        </p:nvSpPr>
        <p:spPr/>
        <p:txBody>
          <a:bodyPr>
            <a:normAutofit/>
          </a:bodyPr>
          <a:lstStyle/>
          <a:p>
            <a:r>
              <a:rPr lang="en-US" sz="4400" dirty="0"/>
              <a:t>Administrative enforcement process: step 3</a:t>
            </a:r>
          </a:p>
        </p:txBody>
      </p:sp>
      <p:sp>
        <p:nvSpPr>
          <p:cNvPr id="3" name="Content Placeholder 2">
            <a:extLst>
              <a:ext uri="{FF2B5EF4-FFF2-40B4-BE49-F238E27FC236}">
                <a16:creationId xmlns:a16="http://schemas.microsoft.com/office/drawing/2014/main" id="{73D067D2-C438-0D07-33C0-E4403E5DB704}"/>
              </a:ext>
            </a:extLst>
          </p:cNvPr>
          <p:cNvSpPr>
            <a:spLocks noGrp="1"/>
          </p:cNvSpPr>
          <p:nvPr>
            <p:ph idx="1"/>
          </p:nvPr>
        </p:nvSpPr>
        <p:spPr/>
        <p:txBody>
          <a:bodyPr/>
          <a:lstStyle/>
          <a:p>
            <a:r>
              <a:rPr lang="en-US" dirty="0"/>
              <a:t>Investigate and gather evidence</a:t>
            </a:r>
          </a:p>
          <a:p>
            <a:r>
              <a:rPr lang="en-US" dirty="0"/>
              <a:t>Provide notice of violation and opportunity for hearing</a:t>
            </a:r>
          </a:p>
          <a:p>
            <a:r>
              <a:rPr lang="en-US" b="1" dirty="0"/>
              <a:t>Hold administrative hearing</a:t>
            </a:r>
          </a:p>
        </p:txBody>
      </p:sp>
    </p:spTree>
    <p:extLst>
      <p:ext uri="{BB962C8B-B14F-4D97-AF65-F5344CB8AC3E}">
        <p14:creationId xmlns:p14="http://schemas.microsoft.com/office/powerpoint/2010/main" val="34107984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8C9-5B39-C47E-EC69-668CA5E18412}"/>
              </a:ext>
            </a:extLst>
          </p:cNvPr>
          <p:cNvSpPr>
            <a:spLocks noGrp="1"/>
          </p:cNvSpPr>
          <p:nvPr>
            <p:ph type="ctrTitle"/>
          </p:nvPr>
        </p:nvSpPr>
        <p:spPr>
          <a:xfrm>
            <a:off x="1524000" y="1122362"/>
            <a:ext cx="9144000" cy="4132025"/>
          </a:xfrm>
        </p:spPr>
        <p:txBody>
          <a:bodyPr anchor="ctr">
            <a:normAutofit/>
          </a:bodyPr>
          <a:lstStyle/>
          <a:p>
            <a:r>
              <a:rPr lang="en-US" dirty="0"/>
              <a:t>Administrative hearing</a:t>
            </a:r>
          </a:p>
        </p:txBody>
      </p:sp>
    </p:spTree>
    <p:extLst>
      <p:ext uri="{BB962C8B-B14F-4D97-AF65-F5344CB8AC3E}">
        <p14:creationId xmlns:p14="http://schemas.microsoft.com/office/powerpoint/2010/main" val="20226539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873E-1459-05C0-90BD-2CFC017B1584}"/>
              </a:ext>
            </a:extLst>
          </p:cNvPr>
          <p:cNvSpPr>
            <a:spLocks noGrp="1"/>
          </p:cNvSpPr>
          <p:nvPr>
            <p:ph type="title"/>
          </p:nvPr>
        </p:nvSpPr>
        <p:spPr/>
        <p:txBody>
          <a:bodyPr>
            <a:normAutofit/>
          </a:bodyPr>
          <a:lstStyle/>
          <a:p>
            <a:r>
              <a:rPr lang="en-US" sz="4400" dirty="0"/>
              <a:t>Administrative enforcement process: step 4</a:t>
            </a:r>
          </a:p>
        </p:txBody>
      </p:sp>
      <p:sp>
        <p:nvSpPr>
          <p:cNvPr id="3" name="Content Placeholder 2">
            <a:extLst>
              <a:ext uri="{FF2B5EF4-FFF2-40B4-BE49-F238E27FC236}">
                <a16:creationId xmlns:a16="http://schemas.microsoft.com/office/drawing/2014/main" id="{73D067D2-C438-0D07-33C0-E4403E5DB704}"/>
              </a:ext>
            </a:extLst>
          </p:cNvPr>
          <p:cNvSpPr>
            <a:spLocks noGrp="1"/>
          </p:cNvSpPr>
          <p:nvPr>
            <p:ph idx="1"/>
          </p:nvPr>
        </p:nvSpPr>
        <p:spPr/>
        <p:txBody>
          <a:bodyPr/>
          <a:lstStyle/>
          <a:p>
            <a:r>
              <a:rPr lang="en-US" dirty="0"/>
              <a:t>Investigate and gather evidence</a:t>
            </a:r>
          </a:p>
          <a:p>
            <a:r>
              <a:rPr lang="en-US" dirty="0"/>
              <a:t>Provide notice of violation and opportunity for hearing</a:t>
            </a:r>
          </a:p>
          <a:p>
            <a:r>
              <a:rPr lang="en-US" dirty="0"/>
              <a:t>Hold administrative hearing</a:t>
            </a:r>
          </a:p>
          <a:p>
            <a:r>
              <a:rPr lang="en-US" b="1" dirty="0"/>
              <a:t>Issue written decision</a:t>
            </a:r>
          </a:p>
        </p:txBody>
      </p:sp>
    </p:spTree>
    <p:extLst>
      <p:ext uri="{BB962C8B-B14F-4D97-AF65-F5344CB8AC3E}">
        <p14:creationId xmlns:p14="http://schemas.microsoft.com/office/powerpoint/2010/main" val="36898764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8C9-5B39-C47E-EC69-668CA5E18412}"/>
              </a:ext>
            </a:extLst>
          </p:cNvPr>
          <p:cNvSpPr>
            <a:spLocks noGrp="1"/>
          </p:cNvSpPr>
          <p:nvPr>
            <p:ph type="ctrTitle"/>
          </p:nvPr>
        </p:nvSpPr>
        <p:spPr>
          <a:xfrm>
            <a:off x="1524000" y="1122362"/>
            <a:ext cx="9144000" cy="4132025"/>
          </a:xfrm>
        </p:spPr>
        <p:txBody>
          <a:bodyPr anchor="ctr">
            <a:normAutofit/>
          </a:bodyPr>
          <a:lstStyle/>
          <a:p>
            <a:r>
              <a:rPr lang="en-US" dirty="0"/>
              <a:t>Written decision</a:t>
            </a:r>
          </a:p>
        </p:txBody>
      </p:sp>
    </p:spTree>
    <p:extLst>
      <p:ext uri="{BB962C8B-B14F-4D97-AF65-F5344CB8AC3E}">
        <p14:creationId xmlns:p14="http://schemas.microsoft.com/office/powerpoint/2010/main" val="12680710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873E-1459-05C0-90BD-2CFC017B1584}"/>
              </a:ext>
            </a:extLst>
          </p:cNvPr>
          <p:cNvSpPr>
            <a:spLocks noGrp="1"/>
          </p:cNvSpPr>
          <p:nvPr>
            <p:ph type="title"/>
          </p:nvPr>
        </p:nvSpPr>
        <p:spPr/>
        <p:txBody>
          <a:bodyPr>
            <a:normAutofit/>
          </a:bodyPr>
          <a:lstStyle/>
          <a:p>
            <a:r>
              <a:rPr lang="en-US" sz="4400" dirty="0"/>
              <a:t>Administrative enforcement process: </a:t>
            </a:r>
            <a:r>
              <a:rPr lang="en-US" sz="4400"/>
              <a:t>step 5</a:t>
            </a:r>
            <a:endParaRPr lang="en-US" sz="4400" dirty="0"/>
          </a:p>
        </p:txBody>
      </p:sp>
      <p:sp>
        <p:nvSpPr>
          <p:cNvPr id="3" name="Content Placeholder 2">
            <a:extLst>
              <a:ext uri="{FF2B5EF4-FFF2-40B4-BE49-F238E27FC236}">
                <a16:creationId xmlns:a16="http://schemas.microsoft.com/office/drawing/2014/main" id="{73D067D2-C438-0D07-33C0-E4403E5DB704}"/>
              </a:ext>
            </a:extLst>
          </p:cNvPr>
          <p:cNvSpPr>
            <a:spLocks noGrp="1"/>
          </p:cNvSpPr>
          <p:nvPr>
            <p:ph idx="1"/>
          </p:nvPr>
        </p:nvSpPr>
        <p:spPr/>
        <p:txBody>
          <a:bodyPr/>
          <a:lstStyle/>
          <a:p>
            <a:r>
              <a:rPr lang="en-US" dirty="0"/>
              <a:t>Investigate and gather evidence</a:t>
            </a:r>
          </a:p>
          <a:p>
            <a:r>
              <a:rPr lang="en-US" dirty="0"/>
              <a:t>Provide notice of violation and opportunity for hearing</a:t>
            </a:r>
          </a:p>
          <a:p>
            <a:r>
              <a:rPr lang="en-US" dirty="0"/>
              <a:t>Hold administrative hearing</a:t>
            </a:r>
          </a:p>
          <a:p>
            <a:r>
              <a:rPr lang="en-US" dirty="0"/>
              <a:t>Issue written decision</a:t>
            </a:r>
          </a:p>
          <a:p>
            <a:r>
              <a:rPr lang="en-US" b="1" dirty="0"/>
              <a:t>Uphold right to appeal and exhaustion of remedies</a:t>
            </a:r>
          </a:p>
        </p:txBody>
      </p:sp>
    </p:spTree>
    <p:extLst>
      <p:ext uri="{BB962C8B-B14F-4D97-AF65-F5344CB8AC3E}">
        <p14:creationId xmlns:p14="http://schemas.microsoft.com/office/powerpoint/2010/main" val="13482052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8C9-5B39-C47E-EC69-668CA5E18412}"/>
              </a:ext>
            </a:extLst>
          </p:cNvPr>
          <p:cNvSpPr>
            <a:spLocks noGrp="1"/>
          </p:cNvSpPr>
          <p:nvPr>
            <p:ph type="ctrTitle"/>
          </p:nvPr>
        </p:nvSpPr>
        <p:spPr>
          <a:xfrm>
            <a:off x="1524000" y="1122362"/>
            <a:ext cx="9144000" cy="4132025"/>
          </a:xfrm>
        </p:spPr>
        <p:txBody>
          <a:bodyPr anchor="ctr">
            <a:normAutofit/>
          </a:bodyPr>
          <a:lstStyle/>
          <a:p>
            <a:r>
              <a:rPr lang="en-US" dirty="0"/>
              <a:t>Right to appeal</a:t>
            </a:r>
          </a:p>
        </p:txBody>
      </p:sp>
    </p:spTree>
    <p:extLst>
      <p:ext uri="{BB962C8B-B14F-4D97-AF65-F5344CB8AC3E}">
        <p14:creationId xmlns:p14="http://schemas.microsoft.com/office/powerpoint/2010/main" val="51233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789669"/>
            <a:ext cx="10515600" cy="2601394"/>
          </a:xfrm>
        </p:spPr>
        <p:txBody>
          <a:bodyPr/>
          <a:lstStyle/>
          <a:p>
            <a:r>
              <a:rPr lang="en-US" dirty="0"/>
              <a:t>True or False Question</a:t>
            </a:r>
            <a:br>
              <a:rPr lang="en-US" dirty="0"/>
            </a:br>
            <a:br>
              <a:rPr lang="en-US" sz="3600" dirty="0"/>
            </a:br>
            <a:r>
              <a:rPr lang="en-US" sz="3600" b="0" dirty="0"/>
              <a:t>Creating regulations relates to health departments’ power to make laws.</a:t>
            </a:r>
            <a:br>
              <a:rPr lang="en-US" sz="3600" dirty="0"/>
            </a:br>
            <a:r>
              <a:rPr lang="en-US" sz="3600" dirty="0"/>
              <a:t> </a:t>
            </a:r>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966519"/>
            <a:ext cx="10515600" cy="2466457"/>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17825642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271882"/>
            <a:ext cx="10515600" cy="2549525"/>
          </a:xfrm>
        </p:spPr>
        <p:txBody>
          <a:bodyPr>
            <a:normAutofit fontScale="90000"/>
          </a:bodyPr>
          <a:lstStyle/>
          <a:p>
            <a:r>
              <a:rPr lang="en-US" dirty="0"/>
              <a:t>Multiple Choice Question</a:t>
            </a:r>
            <a:br>
              <a:rPr lang="en-US" dirty="0"/>
            </a:br>
            <a:br>
              <a:rPr lang="en-US" sz="3600" dirty="0"/>
            </a:br>
            <a:r>
              <a:rPr lang="en-US" sz="4000" b="0" dirty="0"/>
              <a:t>At a minimum, in administrative enforcement actions, constitutional due process usually requires . . .</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403963"/>
            <a:ext cx="10515600" cy="3910445"/>
          </a:xfrm>
        </p:spPr>
        <p:txBody>
          <a:bodyPr>
            <a:noAutofit/>
          </a:bodyPr>
          <a:lstStyle/>
          <a:p>
            <a:pPr marL="0" indent="0">
              <a:buNone/>
            </a:pPr>
            <a:r>
              <a:rPr lang="en-US" sz="1400" dirty="0"/>
              <a:t> </a:t>
            </a:r>
          </a:p>
          <a:p>
            <a:pPr marL="514350" indent="-514350" defTabSz="457200">
              <a:spcBef>
                <a:spcPts val="0"/>
              </a:spcBef>
              <a:spcAft>
                <a:spcPts val="1200"/>
              </a:spcAft>
              <a:buFont typeface="+mj-lt"/>
              <a:buAutoNum type="alphaUcPeriod"/>
              <a:defRPr/>
            </a:pPr>
            <a:r>
              <a:rPr kumimoji="0" lang="en-US" i="0" u="none" strike="noStrike" kern="1200" cap="none" spc="0" normalizeH="0" baseline="0" noProof="0" dirty="0">
                <a:ln>
                  <a:noFill/>
                </a:ln>
                <a:effectLst/>
                <a:uLnTx/>
                <a:uFillTx/>
                <a:latin typeface="+mj-lt"/>
                <a:ea typeface="MS PGothic" charset="0"/>
                <a:cs typeface="MS PGothic" charset="0"/>
              </a:rPr>
              <a:t>Notice of an agency’s determination that a violation has occurred </a:t>
            </a:r>
          </a:p>
          <a:p>
            <a:pPr marL="514350" indent="-514350" defTabSz="457200">
              <a:spcBef>
                <a:spcPts val="0"/>
              </a:spcBef>
              <a:spcAft>
                <a:spcPts val="1200"/>
              </a:spcAft>
              <a:buFont typeface="+mj-lt"/>
              <a:buAutoNum type="alphaUcPeriod"/>
              <a:defRPr/>
            </a:pPr>
            <a:r>
              <a:rPr kumimoji="0" lang="en-US" i="0" u="none" strike="noStrike" kern="1200" cap="none" spc="0" normalizeH="0" baseline="0" noProof="0" dirty="0">
                <a:ln>
                  <a:noFill/>
                </a:ln>
                <a:effectLst/>
                <a:uLnTx/>
                <a:uFillTx/>
                <a:latin typeface="+mj-lt"/>
                <a:ea typeface="MS PGothic" charset="0"/>
                <a:cs typeface="MS PGothic" charset="0"/>
              </a:rPr>
              <a:t>An opportunity for a hearing before an impartial decision maker</a:t>
            </a:r>
          </a:p>
          <a:p>
            <a:pPr marL="514350" indent="-514350" defTabSz="457200">
              <a:spcBef>
                <a:spcPts val="0"/>
              </a:spcBef>
              <a:spcAft>
                <a:spcPts val="1200"/>
              </a:spcAft>
              <a:buFont typeface="+mj-lt"/>
              <a:buAutoNum type="alphaUcPeriod" startAt="3"/>
              <a:defRPr/>
            </a:pPr>
            <a:r>
              <a:rPr kumimoji="0" lang="en-US" i="0" u="none" strike="noStrike" kern="1200" cap="none" spc="0" normalizeH="0" baseline="0" noProof="0" dirty="0">
                <a:ln>
                  <a:noFill/>
                </a:ln>
                <a:effectLst/>
                <a:uLnTx/>
                <a:uFillTx/>
                <a:latin typeface="+mj-lt"/>
                <a:ea typeface="MS PGothic" charset="0"/>
                <a:cs typeface="MS PGothic" charset="0"/>
              </a:rPr>
              <a:t>The right to an attorney</a:t>
            </a:r>
          </a:p>
          <a:p>
            <a:pPr marL="514350" indent="-514350" defTabSz="457200">
              <a:spcBef>
                <a:spcPts val="0"/>
              </a:spcBef>
              <a:buFont typeface="+mj-lt"/>
              <a:buAutoNum type="alphaUcPeriod" startAt="3"/>
              <a:defRPr/>
            </a:pPr>
            <a:r>
              <a:rPr kumimoji="0" lang="en-US" i="0" u="none" strike="noStrike" kern="1200" cap="none" spc="0" normalizeH="0" baseline="0" noProof="0" dirty="0">
                <a:ln>
                  <a:noFill/>
                </a:ln>
                <a:effectLst/>
                <a:uLnTx/>
                <a:uFillTx/>
                <a:latin typeface="+mj-lt"/>
                <a:ea typeface="MS PGothic" charset="0"/>
                <a:cs typeface="MS PGothic" charset="0"/>
              </a:rPr>
              <a:t>Both A  (notice of a violation) and B (opportunity for a hearing)</a:t>
            </a:r>
          </a:p>
        </p:txBody>
      </p:sp>
    </p:spTree>
    <p:extLst>
      <p:ext uri="{BB962C8B-B14F-4D97-AF65-F5344CB8AC3E}">
        <p14:creationId xmlns:p14="http://schemas.microsoft.com/office/powerpoint/2010/main" val="30318856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353095"/>
            <a:ext cx="10515600" cy="2301875"/>
          </a:xfrm>
        </p:spPr>
        <p:txBody>
          <a:bodyPr>
            <a:normAutofit fontScale="90000"/>
          </a:bodyPr>
          <a:lstStyle/>
          <a:p>
            <a:r>
              <a:rPr lang="en-US" dirty="0"/>
              <a:t>Multiple Choice Answer</a:t>
            </a:r>
            <a:br>
              <a:rPr lang="en-US" dirty="0"/>
            </a:br>
            <a:br>
              <a:rPr lang="en-US" sz="3600" dirty="0"/>
            </a:br>
            <a:r>
              <a:rPr lang="en-US" sz="4000" b="0" dirty="0"/>
              <a:t>At a minimum, in administrative enforcement actions, constitutional due process usually requires . . .</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378898"/>
            <a:ext cx="10515600" cy="3986645"/>
          </a:xfrm>
        </p:spPr>
        <p:txBody>
          <a:bodyPr>
            <a:noAutofit/>
          </a:bodyPr>
          <a:lstStyle/>
          <a:p>
            <a:pPr marL="0" indent="0">
              <a:buNone/>
            </a:pPr>
            <a:r>
              <a:rPr lang="en-US" sz="1400" dirty="0"/>
              <a:t> </a:t>
            </a:r>
          </a:p>
          <a:p>
            <a:pPr marL="514350" indent="-514350" defTabSz="457200">
              <a:spcBef>
                <a:spcPts val="0"/>
              </a:spcBef>
              <a:spcAft>
                <a:spcPts val="1200"/>
              </a:spcAft>
              <a:buFont typeface="+mj-lt"/>
              <a:buAutoNum type="alphaUcPeriod"/>
              <a:defRPr/>
            </a:pPr>
            <a:r>
              <a:rPr kumimoji="0" lang="en-US" i="0" u="none" strike="noStrike" kern="1200" cap="none" spc="0" normalizeH="0" baseline="0" noProof="0" dirty="0">
                <a:ln>
                  <a:noFill/>
                </a:ln>
                <a:effectLst/>
                <a:uLnTx/>
                <a:uFillTx/>
                <a:latin typeface="+mj-lt"/>
                <a:ea typeface="MS PGothic" charset="0"/>
                <a:cs typeface="MS PGothic" charset="0"/>
              </a:rPr>
              <a:t>Notice of an agency’s determination that a violation has occurred </a:t>
            </a:r>
          </a:p>
          <a:p>
            <a:pPr marL="514350" indent="-514350" defTabSz="457200">
              <a:spcBef>
                <a:spcPts val="0"/>
              </a:spcBef>
              <a:spcAft>
                <a:spcPts val="1200"/>
              </a:spcAft>
              <a:buFont typeface="+mj-lt"/>
              <a:buAutoNum type="alphaUcPeriod"/>
              <a:defRPr/>
            </a:pPr>
            <a:r>
              <a:rPr kumimoji="0" lang="en-US" i="0" u="none" strike="noStrike" kern="1200" cap="none" spc="0" normalizeH="0" baseline="0" noProof="0" dirty="0">
                <a:ln>
                  <a:noFill/>
                </a:ln>
                <a:effectLst/>
                <a:uLnTx/>
                <a:uFillTx/>
                <a:latin typeface="+mj-lt"/>
                <a:ea typeface="MS PGothic" charset="0"/>
                <a:cs typeface="MS PGothic" charset="0"/>
              </a:rPr>
              <a:t>An opportunity for a hearing before an impartial decision maker</a:t>
            </a:r>
          </a:p>
          <a:p>
            <a:pPr marL="514350" indent="-514350" defTabSz="457200">
              <a:spcBef>
                <a:spcPts val="0"/>
              </a:spcBef>
              <a:spcAft>
                <a:spcPts val="1200"/>
              </a:spcAft>
              <a:buFont typeface="+mj-lt"/>
              <a:buAutoNum type="alphaUcPeriod" startAt="3"/>
              <a:defRPr/>
            </a:pPr>
            <a:r>
              <a:rPr kumimoji="0" lang="en-US" i="0" u="none" strike="noStrike" kern="1200" cap="none" spc="0" normalizeH="0" baseline="0" noProof="0" dirty="0">
                <a:ln>
                  <a:noFill/>
                </a:ln>
                <a:effectLst/>
                <a:uLnTx/>
                <a:uFillTx/>
                <a:latin typeface="+mj-lt"/>
                <a:ea typeface="MS PGothic" charset="0"/>
                <a:cs typeface="MS PGothic" charset="0"/>
              </a:rPr>
              <a:t>The right to an attorney</a:t>
            </a:r>
          </a:p>
          <a:p>
            <a:pPr marL="514350" indent="-514350" defTabSz="457200">
              <a:spcBef>
                <a:spcPts val="0"/>
              </a:spcBef>
              <a:buFont typeface="+mj-lt"/>
              <a:buAutoNum type="alphaUcPeriod" startAt="3"/>
              <a:defRPr/>
            </a:pPr>
            <a:r>
              <a:rPr kumimoji="0" lang="en-US" b="1" i="0" u="none" strike="noStrike" kern="1200" cap="none" spc="0" normalizeH="0" baseline="0" noProof="0" dirty="0">
                <a:ln>
                  <a:noFill/>
                </a:ln>
                <a:effectLst/>
                <a:uLnTx/>
                <a:uFillTx/>
                <a:latin typeface="+mj-lt"/>
                <a:ea typeface="MS PGothic" charset="0"/>
                <a:cs typeface="MS PGothic" charset="0"/>
              </a:rPr>
              <a:t>Both A (notice of a violation)  and B (opportunity for a hearing)  – CORRECT ANSWER</a:t>
            </a:r>
          </a:p>
          <a:p>
            <a:pPr marL="514350" indent="-514350" defTabSz="457200">
              <a:spcBef>
                <a:spcPts val="0"/>
              </a:spcBef>
              <a:buFont typeface="+mj-lt"/>
              <a:buAutoNum type="alphaUcPeriod" startAt="3"/>
              <a:defRPr/>
            </a:pPr>
            <a:endParaRPr kumimoji="0" lang="en-US" i="0" u="none" strike="noStrike" kern="1200" cap="none" spc="0" normalizeH="0" baseline="0" noProof="0" dirty="0">
              <a:ln>
                <a:noFill/>
              </a:ln>
              <a:effectLst/>
              <a:uLnTx/>
              <a:uFillTx/>
              <a:latin typeface="+mj-lt"/>
              <a:ea typeface="MS PGothic" charset="0"/>
              <a:cs typeface="MS PGothic" charset="0"/>
            </a:endParaRPr>
          </a:p>
        </p:txBody>
      </p:sp>
    </p:spTree>
    <p:extLst>
      <p:ext uri="{BB962C8B-B14F-4D97-AF65-F5344CB8AC3E}">
        <p14:creationId xmlns:p14="http://schemas.microsoft.com/office/powerpoint/2010/main" val="73114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normAutofit/>
          </a:bodyPr>
          <a:lstStyle/>
          <a:p>
            <a:r>
              <a:rPr lang="en-US" dirty="0"/>
              <a:t>Recap: what we discussed</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When and how can health departments issue </a:t>
            </a:r>
            <a:br>
              <a:rPr lang="en-US" dirty="0"/>
            </a:br>
            <a:r>
              <a:rPr lang="en-US" dirty="0"/>
              <a:t>permits and licenses?</a:t>
            </a:r>
          </a:p>
          <a:p>
            <a:r>
              <a:rPr lang="en-US" dirty="0"/>
              <a:t>What are key legal and equity considerations when conducting investigations and inspections?</a:t>
            </a:r>
          </a:p>
          <a:p>
            <a:r>
              <a:rPr lang="en-US" dirty="0"/>
              <a:t>How can health departments equitably enforce public health laws?</a:t>
            </a:r>
          </a:p>
        </p:txBody>
      </p:sp>
    </p:spTree>
    <p:extLst>
      <p:ext uri="{BB962C8B-B14F-4D97-AF65-F5344CB8AC3E}">
        <p14:creationId xmlns:p14="http://schemas.microsoft.com/office/powerpoint/2010/main" val="16532998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DC26-0690-44D0-B0E1-B613F492E0E9}"/>
              </a:ext>
            </a:extLst>
          </p:cNvPr>
          <p:cNvSpPr>
            <a:spLocks noGrp="1"/>
          </p:cNvSpPr>
          <p:nvPr>
            <p:ph type="title"/>
          </p:nvPr>
        </p:nvSpPr>
        <p:spPr/>
        <p:txBody>
          <a:bodyPr/>
          <a:lstStyle/>
          <a:p>
            <a:r>
              <a:rPr lang="en-US" dirty="0"/>
              <a:t>Public health law competencies</a:t>
            </a:r>
          </a:p>
        </p:txBody>
      </p:sp>
      <p:sp>
        <p:nvSpPr>
          <p:cNvPr id="5" name="Content Placeholder 4">
            <a:extLst>
              <a:ext uri="{FF2B5EF4-FFF2-40B4-BE49-F238E27FC236}">
                <a16:creationId xmlns:a16="http://schemas.microsoft.com/office/drawing/2014/main" id="{4813D7A5-B98D-4AAE-A8C3-8FB2653C4B76}"/>
              </a:ext>
            </a:extLst>
          </p:cNvPr>
          <p:cNvSpPr>
            <a:spLocks noGrp="1"/>
          </p:cNvSpPr>
          <p:nvPr>
            <p:ph idx="1"/>
          </p:nvPr>
        </p:nvSpPr>
        <p:spPr>
          <a:xfrm>
            <a:off x="838200" y="1690688"/>
            <a:ext cx="10515600" cy="4486275"/>
          </a:xfrm>
        </p:spPr>
        <p:txBody>
          <a:bodyPr>
            <a:normAutofit lnSpcReduction="10000"/>
          </a:bodyPr>
          <a:lstStyle/>
          <a:p>
            <a:pPr marL="742950" indent="-742950">
              <a:buFont typeface="+mj-lt"/>
              <a:buAutoNum type="arabicPeriod"/>
            </a:pPr>
            <a:r>
              <a:rPr lang="en-US" dirty="0"/>
              <a:t>Define basic constitutional concepts that frame the everyday practice of public health</a:t>
            </a:r>
          </a:p>
          <a:p>
            <a:pPr marL="742950" indent="-742950">
              <a:buFont typeface="+mj-lt"/>
              <a:buAutoNum type="arabicPeriod"/>
            </a:pPr>
            <a:r>
              <a:rPr lang="en-US" dirty="0"/>
              <a:t>Describe public health agency authority and limits on that authority</a:t>
            </a:r>
          </a:p>
          <a:p>
            <a:pPr marL="742950" indent="-742950">
              <a:buFont typeface="+mj-lt"/>
              <a:buAutoNum type="arabicPeriod"/>
            </a:pPr>
            <a:r>
              <a:rPr lang="en-US" dirty="0"/>
              <a:t>Identify legal tools and enforcement procedures available to address day-to-day (non-emergency) public health issues</a:t>
            </a:r>
          </a:p>
          <a:p>
            <a:pPr marL="742950" indent="-742950">
              <a:buFont typeface="+mj-lt"/>
              <a:buAutoNum type="arabicPeriod"/>
            </a:pPr>
            <a:r>
              <a:rPr lang="en-US" dirty="0"/>
              <a:t>Distinguish public health agency powers from those of other agencies, legislatures, and the courts</a:t>
            </a:r>
          </a:p>
        </p:txBody>
      </p:sp>
    </p:spTree>
    <p:extLst>
      <p:ext uri="{BB962C8B-B14F-4D97-AF65-F5344CB8AC3E}">
        <p14:creationId xmlns:p14="http://schemas.microsoft.com/office/powerpoint/2010/main" val="20236001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D418-7013-4F78-A989-B5791782539A}"/>
              </a:ext>
            </a:extLst>
          </p:cNvPr>
          <p:cNvSpPr>
            <a:spLocks noGrp="1"/>
          </p:cNvSpPr>
          <p:nvPr>
            <p:ph type="title"/>
          </p:nvPr>
        </p:nvSpPr>
        <p:spPr/>
        <p:txBody>
          <a:bodyPr/>
          <a:lstStyle/>
          <a:p>
            <a:r>
              <a:rPr lang="en-US" dirty="0"/>
              <a:t>Funding acknowledgment</a:t>
            </a:r>
          </a:p>
        </p:txBody>
      </p:sp>
      <p:sp>
        <p:nvSpPr>
          <p:cNvPr id="3" name="Content Placeholder 2">
            <a:extLst>
              <a:ext uri="{FF2B5EF4-FFF2-40B4-BE49-F238E27FC236}">
                <a16:creationId xmlns:a16="http://schemas.microsoft.com/office/drawing/2014/main" id="{72655EAF-62E8-44FF-8C80-2835EE21113E}"/>
              </a:ext>
            </a:extLst>
          </p:cNvPr>
          <p:cNvSpPr>
            <a:spLocks noGrp="1"/>
          </p:cNvSpPr>
          <p:nvPr>
            <p:ph idx="1"/>
          </p:nvPr>
        </p:nvSpPr>
        <p:spPr/>
        <p:txBody>
          <a:bodyPr>
            <a:normAutofit/>
          </a:bodyPr>
          <a:lstStyle/>
          <a:p>
            <a:pPr marL="0" indent="0">
              <a:lnSpc>
                <a:spcPct val="150000"/>
              </a:lnSpc>
              <a:buNone/>
            </a:pPr>
            <a:r>
              <a:rPr lang="en-US" sz="3000" dirty="0"/>
              <a:t>This training was supported by the Centers for Disease Control and Prevention of the US Department of Health and Human Services (HHS) as part of a financial assistance award totaling $210,000 with 100 percent funded by CDC/HHS. The contents are those of the authors and do not necessarily represent the official views of, nor an endorsement, by CDC/HHS, or the US Government. </a:t>
            </a:r>
          </a:p>
        </p:txBody>
      </p:sp>
    </p:spTree>
    <p:extLst>
      <p:ext uri="{BB962C8B-B14F-4D97-AF65-F5344CB8AC3E}">
        <p14:creationId xmlns:p14="http://schemas.microsoft.com/office/powerpoint/2010/main" val="36337721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FA6-2DAC-4922-9AA4-30E8CEDD1AA8}"/>
              </a:ext>
            </a:extLst>
          </p:cNvPr>
          <p:cNvSpPr>
            <a:spLocks noGrp="1"/>
          </p:cNvSpPr>
          <p:nvPr>
            <p:ph type="ctrTitle"/>
          </p:nvPr>
        </p:nvSpPr>
        <p:spPr>
          <a:xfrm>
            <a:off x="893618" y="1427163"/>
            <a:ext cx="10404764" cy="2387600"/>
          </a:xfrm>
        </p:spPr>
        <p:txBody>
          <a:bodyPr>
            <a:normAutofit fontScale="90000"/>
          </a:bodyPr>
          <a:lstStyle/>
          <a:p>
            <a:r>
              <a:rPr lang="en-US" dirty="0"/>
              <a:t>How Do Health Departments Implement and Enforce the Law? </a:t>
            </a:r>
          </a:p>
        </p:txBody>
      </p:sp>
      <p:sp>
        <p:nvSpPr>
          <p:cNvPr id="3" name="Subtitle 2">
            <a:extLst>
              <a:ext uri="{FF2B5EF4-FFF2-40B4-BE49-F238E27FC236}">
                <a16:creationId xmlns:a16="http://schemas.microsoft.com/office/drawing/2014/main" id="{14418118-3214-41C9-BB70-2C3568BCBC1A}"/>
              </a:ext>
            </a:extLst>
          </p:cNvPr>
          <p:cNvSpPr>
            <a:spLocks noGrp="1"/>
          </p:cNvSpPr>
          <p:nvPr>
            <p:ph type="subTitle" idx="1"/>
          </p:nvPr>
        </p:nvSpPr>
        <p:spPr>
          <a:xfrm>
            <a:off x="893618" y="3906838"/>
            <a:ext cx="10404764" cy="1655762"/>
          </a:xfrm>
        </p:spPr>
        <p:txBody>
          <a:bodyPr>
            <a:normAutofit/>
          </a:bodyPr>
          <a:lstStyle/>
          <a:p>
            <a:r>
              <a:rPr lang="en-US" sz="3600" dirty="0"/>
              <a:t>Overview of Administrative Law: Part 3</a:t>
            </a:r>
          </a:p>
        </p:txBody>
      </p:sp>
    </p:spTree>
    <p:extLst>
      <p:ext uri="{BB962C8B-B14F-4D97-AF65-F5344CB8AC3E}">
        <p14:creationId xmlns:p14="http://schemas.microsoft.com/office/powerpoint/2010/main" val="2386163800"/>
      </p:ext>
    </p:extLst>
  </p:cSld>
  <p:clrMapOvr>
    <a:masterClrMapping/>
  </p:clrMapOvr>
</p:sld>
</file>

<file path=ppt/theme/theme1.xml><?xml version="1.0" encoding="utf-8"?>
<a:theme xmlns:a="http://schemas.openxmlformats.org/drawingml/2006/main" name="Office Theme">
  <a:themeElements>
    <a:clrScheme name="PHLA Colors">
      <a:dk1>
        <a:srgbClr val="1A1A1A"/>
      </a:dk1>
      <a:lt1>
        <a:srgbClr val="FFFFFF"/>
      </a:lt1>
      <a:dk2>
        <a:srgbClr val="1D6FA9"/>
      </a:dk2>
      <a:lt2>
        <a:srgbClr val="FFFFFF"/>
      </a:lt2>
      <a:accent1>
        <a:srgbClr val="0070C0"/>
      </a:accent1>
      <a:accent2>
        <a:srgbClr val="59234F"/>
      </a:accent2>
      <a:accent3>
        <a:srgbClr val="6CAE34"/>
      </a:accent3>
      <a:accent4>
        <a:srgbClr val="21A094"/>
      </a:accent4>
      <a:accent5>
        <a:srgbClr val="1D6FA9"/>
      </a:accent5>
      <a:accent6>
        <a:srgbClr val="59234F"/>
      </a:accent6>
      <a:hlink>
        <a:srgbClr val="0070C0"/>
      </a:hlink>
      <a:folHlink>
        <a:srgbClr val="1D6FA9"/>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TotalTime>
  <Words>3137</Words>
  <Application>Microsoft Office PowerPoint</Application>
  <PresentationFormat>Widescreen</PresentationFormat>
  <Paragraphs>446</Paragraphs>
  <Slides>95</Slides>
  <Notes>95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Century Gothic</vt:lpstr>
      <vt:lpstr>Wingdings</vt:lpstr>
      <vt:lpstr>Office Theme</vt:lpstr>
      <vt:lpstr>How Do Health Departments Implement and Enforce the Law?  Overview of Administrative Law: Part 3 </vt:lpstr>
      <vt:lpstr>ChangeLab Solutions disclaimer</vt:lpstr>
      <vt:lpstr>CDC disclaimer</vt:lpstr>
      <vt:lpstr>First, watch these courses:</vt:lpstr>
      <vt:lpstr>What we’ll discuss</vt:lpstr>
      <vt:lpstr>Continuum of agency activities</vt:lpstr>
      <vt:lpstr>Equity in agency actions</vt:lpstr>
      <vt:lpstr>Promoting health equity</vt:lpstr>
      <vt:lpstr>True or False Question  Creating regulations relates to health departments’ power to make laws.  </vt:lpstr>
      <vt:lpstr>True or False Answer  Creating regulations relates to health departments’ power to make laws. </vt:lpstr>
      <vt:lpstr>Multiple Choice Question  The rulemaking process includes which of the following steps? </vt:lpstr>
      <vt:lpstr>Multiple Choice Answer  The rulemaking process includes which of the following steps? </vt:lpstr>
      <vt:lpstr>A framework for policy interventions:  5 drivers of health inequity</vt:lpstr>
      <vt:lpstr>True or False Question  Writing policies and guidance documents relates to health departments’ power to implement public health laws.</vt:lpstr>
      <vt:lpstr>True or False Answer  Writing policies and guidance documents relates to health departments’ power to implement public health laws.</vt:lpstr>
      <vt:lpstr>What we’ll discuss: topic 1</vt:lpstr>
      <vt:lpstr>Continuum of agency activities: implementing</vt:lpstr>
      <vt:lpstr>Permits and licenses: ensuring compliance</vt:lpstr>
      <vt:lpstr>Permits and licenses:  education and outreach</vt:lpstr>
      <vt:lpstr>Authority to issue permits and licenses</vt:lpstr>
      <vt:lpstr>Procedures for issuing permits and licenses</vt:lpstr>
      <vt:lpstr>Hi Wendy!</vt:lpstr>
      <vt:lpstr>Permits and licenses: best practices</vt:lpstr>
      <vt:lpstr>Basic recommendations: equity practice tip 1</vt:lpstr>
      <vt:lpstr>Basic recommendations: equity practice tip 2</vt:lpstr>
      <vt:lpstr>Basic recommendations: equity practice tip 3</vt:lpstr>
      <vt:lpstr>Content Warning </vt:lpstr>
      <vt:lpstr>Yick Wo v. Hopkins (1886)</vt:lpstr>
      <vt:lpstr>True or False Question  Agencies use permits and licenses to ensure compliance with public health laws. </vt:lpstr>
      <vt:lpstr>True or False Answer  Agencies use permits and licenses to ensure compliance with public health laws.</vt:lpstr>
      <vt:lpstr>Promoting health equity  Ideas for equitable licensing?</vt:lpstr>
      <vt:lpstr>Promoting health equity  Examples for equitable licensing</vt:lpstr>
      <vt:lpstr>What we’ll discuss: topic 2</vt:lpstr>
      <vt:lpstr>Continuum of agency activities: investigations and inspections</vt:lpstr>
      <vt:lpstr>An investigation is a way to learn facts about a situation that might threaten  public health.</vt:lpstr>
      <vt:lpstr>An inspection is a visit to  a regulated facility to assess whether its operations comply with applicable standards. </vt:lpstr>
      <vt:lpstr>Housing and infrastructure Institutions Service establishments</vt:lpstr>
      <vt:lpstr>Inspecting mobile food establishments</vt:lpstr>
      <vt:lpstr>Wendy and Jackie</vt:lpstr>
      <vt:lpstr>Recommendations for inspection: step 1</vt:lpstr>
      <vt:lpstr>Authority to conduct inspections</vt:lpstr>
      <vt:lpstr>Recommendations for inspection: step 2</vt:lpstr>
      <vt:lpstr>The US Constitution: Fourth Amendment </vt:lpstr>
      <vt:lpstr>Has the inspector received permission to enter? </vt:lpstr>
      <vt:lpstr>Does the exception for heavily regulated industries apply? </vt:lpstr>
      <vt:lpstr>Is the inspector responding to an emergency? </vt:lpstr>
      <vt:lpstr>Recommendations for inspection: step 3</vt:lpstr>
      <vt:lpstr>Equity practice tips: ensure basic fairness</vt:lpstr>
      <vt:lpstr>Equity practice tips: tools to use</vt:lpstr>
      <vt:lpstr>Multiple Choice Question  Before conducting an inspection, public health officials should . . . </vt:lpstr>
      <vt:lpstr>Multiple Choice Answer  Before conducting an inspection, public health officials should . . . </vt:lpstr>
      <vt:lpstr>Equitable inspection practices: addressing structural drivers of health inequity? </vt:lpstr>
      <vt:lpstr>Equitable inspection practices: how to address structural drivers of health inequity</vt:lpstr>
      <vt:lpstr>What we’ll discuss: topic 3</vt:lpstr>
      <vt:lpstr>Continuum of agency activities: interpreting and enforcing laws</vt:lpstr>
      <vt:lpstr>Enforcing public health laws</vt:lpstr>
      <vt:lpstr>Enforcing public health laws  Exploring question 1</vt:lpstr>
      <vt:lpstr>Overenforcement</vt:lpstr>
      <vt:lpstr>Underenforcement</vt:lpstr>
      <vt:lpstr>What is equitable enforcement?</vt:lpstr>
      <vt:lpstr>How can health departments ensure equitable enforcement of public health laws?</vt:lpstr>
      <vt:lpstr>Creating regulations</vt:lpstr>
      <vt:lpstr>New York City  Administrative Code § 17-325(a)</vt:lpstr>
      <vt:lpstr>Writing policies and guidance documents</vt:lpstr>
      <vt:lpstr>Issuing permits and licenses</vt:lpstr>
      <vt:lpstr>Conducting investigations and inspections</vt:lpstr>
      <vt:lpstr>True or False Question  Equitable enforcement is a process that begins long before any alleged violations occur. </vt:lpstr>
      <vt:lpstr>True or False Answer  Equitable enforcement is a process that begins long before any alleged violations occur.  </vt:lpstr>
      <vt:lpstr>Enforcing public health laws  Exploring question 2</vt:lpstr>
      <vt:lpstr>After a violation: three pathways  for enforcement </vt:lpstr>
      <vt:lpstr>Enforcement clause San Francisco Public Works Code § 184.98</vt:lpstr>
      <vt:lpstr>Three pathways for enforcement:  key differences </vt:lpstr>
      <vt:lpstr>Civil enforcement</vt:lpstr>
      <vt:lpstr>Criminal enforcement</vt:lpstr>
      <vt:lpstr>Administrative enforcement</vt:lpstr>
      <vt:lpstr>Due process</vt:lpstr>
      <vt:lpstr>True or False Question  Administrative enforcement actions are initiated when a government attorney files a lawsuit in court.</vt:lpstr>
      <vt:lpstr>True or False Answer  Administrative enforcement actions are initiated when a government attorney files a lawsuit in court. </vt:lpstr>
      <vt:lpstr>Enforcing public health laws  Exploring question 3</vt:lpstr>
      <vt:lpstr>Jackie responds to food safety violations</vt:lpstr>
      <vt:lpstr>Administrative enforcement process: step 1</vt:lpstr>
      <vt:lpstr>Administrative enforcement process: step 2</vt:lpstr>
      <vt:lpstr>Enforcement discretion and  nonpunitive alternatives</vt:lpstr>
      <vt:lpstr>Administrative enforcement process: step 3</vt:lpstr>
      <vt:lpstr>Administrative hearing</vt:lpstr>
      <vt:lpstr>Administrative enforcement process: step 4</vt:lpstr>
      <vt:lpstr>Written decision</vt:lpstr>
      <vt:lpstr>Administrative enforcement process: step 5</vt:lpstr>
      <vt:lpstr>Right to appeal</vt:lpstr>
      <vt:lpstr>Multiple Choice Question  At a minimum, in administrative enforcement actions, constitutional due process usually requires . . . </vt:lpstr>
      <vt:lpstr>Multiple Choice Answer  At a minimum, in administrative enforcement actions, constitutional due process usually requires . . . </vt:lpstr>
      <vt:lpstr>Recap: what we discussed</vt:lpstr>
      <vt:lpstr>Public health law competencies</vt:lpstr>
      <vt:lpstr>Funding acknowledgment</vt:lpstr>
      <vt:lpstr>How Do Health Departments Implement and Enforce the Law?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Wu</dc:creator>
  <cp:lastModifiedBy>Tigris (Carolyn Uno)</cp:lastModifiedBy>
  <cp:revision>86</cp:revision>
  <dcterms:created xsi:type="dcterms:W3CDTF">2021-12-08T23:30:00Z</dcterms:created>
  <dcterms:modified xsi:type="dcterms:W3CDTF">2022-08-26T08:15:24Z</dcterms:modified>
</cp:coreProperties>
</file>