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325" r:id="rId2"/>
    <p:sldId id="261" r:id="rId3"/>
    <p:sldId id="262" r:id="rId4"/>
    <p:sldId id="263" r:id="rId5"/>
    <p:sldId id="264" r:id="rId6"/>
    <p:sldId id="265" r:id="rId7"/>
    <p:sldId id="267"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326" r:id="rId32"/>
    <p:sldId id="327" r:id="rId33"/>
    <p:sldId id="292" r:id="rId34"/>
    <p:sldId id="293" r:id="rId35"/>
    <p:sldId id="329" r:id="rId36"/>
    <p:sldId id="330" r:id="rId37"/>
    <p:sldId id="331" r:id="rId38"/>
    <p:sldId id="332" r:id="rId39"/>
    <p:sldId id="333" r:id="rId40"/>
    <p:sldId id="334" r:id="rId41"/>
    <p:sldId id="335" r:id="rId42"/>
    <p:sldId id="336" r:id="rId43"/>
    <p:sldId id="337" r:id="rId44"/>
    <p:sldId id="338" r:id="rId45"/>
    <p:sldId id="339" r:id="rId46"/>
    <p:sldId id="310" r:id="rId47"/>
    <p:sldId id="311" r:id="rId48"/>
    <p:sldId id="314" r:id="rId49"/>
    <p:sldId id="340" r:id="rId50"/>
    <p:sldId id="349" r:id="rId51"/>
    <p:sldId id="350" r:id="rId52"/>
    <p:sldId id="316" r:id="rId53"/>
    <p:sldId id="317" r:id="rId54"/>
    <p:sldId id="320" r:id="rId55"/>
    <p:sldId id="321" r:id="rId56"/>
    <p:sldId id="322" r:id="rId57"/>
    <p:sldId id="342" r:id="rId58"/>
    <p:sldId id="318" r:id="rId59"/>
    <p:sldId id="323" r:id="rId60"/>
    <p:sldId id="343" r:id="rId61"/>
    <p:sldId id="344" r:id="rId62"/>
    <p:sldId id="345" r:id="rId63"/>
    <p:sldId id="324" r:id="rId64"/>
    <p:sldId id="347" r:id="rId65"/>
    <p:sldId id="348" r:id="rId66"/>
    <p:sldId id="352" r:id="rId67"/>
    <p:sldId id="368" r:id="rId68"/>
    <p:sldId id="369" r:id="rId69"/>
    <p:sldId id="370" r:id="rId70"/>
    <p:sldId id="371" r:id="rId71"/>
    <p:sldId id="372" r:id="rId72"/>
    <p:sldId id="373" r:id="rId73"/>
    <p:sldId id="374" r:id="rId74"/>
    <p:sldId id="375" r:id="rId75"/>
    <p:sldId id="376" r:id="rId76"/>
    <p:sldId id="377" r:id="rId77"/>
    <p:sldId id="378" r:id="rId78"/>
    <p:sldId id="379" r:id="rId79"/>
    <p:sldId id="380" r:id="rId80"/>
    <p:sldId id="381" r:id="rId81"/>
    <p:sldId id="382" r:id="rId82"/>
    <p:sldId id="383" r:id="rId83"/>
    <p:sldId id="384" r:id="rId84"/>
    <p:sldId id="385" r:id="rId85"/>
    <p:sldId id="386" r:id="rId86"/>
    <p:sldId id="387" r:id="rId87"/>
    <p:sldId id="388" r:id="rId88"/>
    <p:sldId id="389" r:id="rId89"/>
    <p:sldId id="390" r:id="rId90"/>
    <p:sldId id="391" r:id="rId91"/>
    <p:sldId id="392" r:id="rId92"/>
    <p:sldId id="393" r:id="rId93"/>
    <p:sldId id="394"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Johnson" initials="RJ" lastIdx="1" clrIdx="0">
    <p:extLst>
      <p:ext uri="{19B8F6BF-5375-455C-9EA6-DF929625EA0E}">
        <p15:presenceInfo xmlns:p15="http://schemas.microsoft.com/office/powerpoint/2012/main" userId="S-1-5-21-3249866925-2929163265-1819928408-2112" providerId="AD"/>
      </p:ext>
    </p:extLst>
  </p:cmAuthor>
  <p:cmAuthor id="2" name="Alexis Etow" initials="AE" lastIdx="13" clrIdx="1">
    <p:extLst>
      <p:ext uri="{19B8F6BF-5375-455C-9EA6-DF929625EA0E}">
        <p15:presenceInfo xmlns:p15="http://schemas.microsoft.com/office/powerpoint/2012/main" userId="Alexis Eto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4482" autoAdjust="0"/>
  </p:normalViewPr>
  <p:slideViewPr>
    <p:cSldViewPr snapToGrid="0">
      <p:cViewPr varScale="1">
        <p:scale>
          <a:sx n="74" d="100"/>
          <a:sy n="74" d="100"/>
        </p:scale>
        <p:origin x="9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DC0873-6AB2-4840-868F-02B5E725C6BA}" type="datetimeFigureOut">
              <a:rPr lang="en-US" smtClean="0"/>
              <a:t>10/11/2019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1956D-05B0-4D6F-BF4F-CC740661AEA4}" type="slidenum">
              <a:rPr lang="en-US" smtClean="0"/>
              <a:t>‹#›</a:t>
            </a:fld>
            <a:endParaRPr lang="en-US"/>
          </a:p>
        </p:txBody>
      </p:sp>
    </p:spTree>
    <p:extLst>
      <p:ext uri="{BB962C8B-B14F-4D97-AF65-F5344CB8AC3E}">
        <p14:creationId xmlns:p14="http://schemas.microsoft.com/office/powerpoint/2010/main" val="241761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a:t>
            </a:fld>
            <a:endParaRPr lang="en-US"/>
          </a:p>
        </p:txBody>
      </p:sp>
    </p:spTree>
    <p:extLst>
      <p:ext uri="{BB962C8B-B14F-4D97-AF65-F5344CB8AC3E}">
        <p14:creationId xmlns:p14="http://schemas.microsoft.com/office/powerpoint/2010/main" val="856685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12</a:t>
            </a:fld>
            <a:endParaRPr lang="en-US"/>
          </a:p>
        </p:txBody>
      </p:sp>
    </p:spTree>
    <p:extLst>
      <p:ext uri="{BB962C8B-B14F-4D97-AF65-F5344CB8AC3E}">
        <p14:creationId xmlns:p14="http://schemas.microsoft.com/office/powerpoint/2010/main" val="4022743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14</a:t>
            </a:fld>
            <a:endParaRPr lang="en-US"/>
          </a:p>
        </p:txBody>
      </p:sp>
    </p:spTree>
    <p:extLst>
      <p:ext uri="{BB962C8B-B14F-4D97-AF65-F5344CB8AC3E}">
        <p14:creationId xmlns:p14="http://schemas.microsoft.com/office/powerpoint/2010/main" val="3471075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15</a:t>
            </a:fld>
            <a:endParaRPr lang="en-US"/>
          </a:p>
        </p:txBody>
      </p:sp>
    </p:spTree>
    <p:extLst>
      <p:ext uri="{BB962C8B-B14F-4D97-AF65-F5344CB8AC3E}">
        <p14:creationId xmlns:p14="http://schemas.microsoft.com/office/powerpoint/2010/main" val="2926933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16</a:t>
            </a:fld>
            <a:endParaRPr lang="en-US"/>
          </a:p>
        </p:txBody>
      </p:sp>
    </p:spTree>
    <p:extLst>
      <p:ext uri="{BB962C8B-B14F-4D97-AF65-F5344CB8AC3E}">
        <p14:creationId xmlns:p14="http://schemas.microsoft.com/office/powerpoint/2010/main" val="4180825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17</a:t>
            </a:fld>
            <a:endParaRPr lang="en-US"/>
          </a:p>
        </p:txBody>
      </p:sp>
    </p:spTree>
    <p:extLst>
      <p:ext uri="{BB962C8B-B14F-4D97-AF65-F5344CB8AC3E}">
        <p14:creationId xmlns:p14="http://schemas.microsoft.com/office/powerpoint/2010/main" val="959176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18</a:t>
            </a:fld>
            <a:endParaRPr lang="en-US"/>
          </a:p>
        </p:txBody>
      </p:sp>
    </p:spTree>
    <p:extLst>
      <p:ext uri="{BB962C8B-B14F-4D97-AF65-F5344CB8AC3E}">
        <p14:creationId xmlns:p14="http://schemas.microsoft.com/office/powerpoint/2010/main" val="4275907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19</a:t>
            </a:fld>
            <a:endParaRPr lang="en-US"/>
          </a:p>
        </p:txBody>
      </p:sp>
    </p:spTree>
    <p:extLst>
      <p:ext uri="{BB962C8B-B14F-4D97-AF65-F5344CB8AC3E}">
        <p14:creationId xmlns:p14="http://schemas.microsoft.com/office/powerpoint/2010/main" val="400306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20</a:t>
            </a:fld>
            <a:endParaRPr lang="en-US"/>
          </a:p>
        </p:txBody>
      </p:sp>
    </p:spTree>
    <p:extLst>
      <p:ext uri="{BB962C8B-B14F-4D97-AF65-F5344CB8AC3E}">
        <p14:creationId xmlns:p14="http://schemas.microsoft.com/office/powerpoint/2010/main" val="1555568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21</a:t>
            </a:fld>
            <a:endParaRPr lang="en-US"/>
          </a:p>
        </p:txBody>
      </p:sp>
    </p:spTree>
    <p:extLst>
      <p:ext uri="{BB962C8B-B14F-4D97-AF65-F5344CB8AC3E}">
        <p14:creationId xmlns:p14="http://schemas.microsoft.com/office/powerpoint/2010/main" val="797876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22</a:t>
            </a:fld>
            <a:endParaRPr lang="en-US"/>
          </a:p>
        </p:txBody>
      </p:sp>
    </p:spTree>
    <p:extLst>
      <p:ext uri="{BB962C8B-B14F-4D97-AF65-F5344CB8AC3E}">
        <p14:creationId xmlns:p14="http://schemas.microsoft.com/office/powerpoint/2010/main" val="274692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3</a:t>
            </a:fld>
            <a:endParaRPr lang="en-US"/>
          </a:p>
        </p:txBody>
      </p:sp>
    </p:spTree>
    <p:extLst>
      <p:ext uri="{BB962C8B-B14F-4D97-AF65-F5344CB8AC3E}">
        <p14:creationId xmlns:p14="http://schemas.microsoft.com/office/powerpoint/2010/main" val="1489460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23</a:t>
            </a:fld>
            <a:endParaRPr lang="en-US"/>
          </a:p>
        </p:txBody>
      </p:sp>
    </p:spTree>
    <p:extLst>
      <p:ext uri="{BB962C8B-B14F-4D97-AF65-F5344CB8AC3E}">
        <p14:creationId xmlns:p14="http://schemas.microsoft.com/office/powerpoint/2010/main" val="2192288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24</a:t>
            </a:fld>
            <a:endParaRPr lang="en-US"/>
          </a:p>
        </p:txBody>
      </p:sp>
    </p:spTree>
    <p:extLst>
      <p:ext uri="{BB962C8B-B14F-4D97-AF65-F5344CB8AC3E}">
        <p14:creationId xmlns:p14="http://schemas.microsoft.com/office/powerpoint/2010/main" val="857835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25</a:t>
            </a:fld>
            <a:endParaRPr lang="en-US"/>
          </a:p>
        </p:txBody>
      </p:sp>
    </p:spTree>
    <p:extLst>
      <p:ext uri="{BB962C8B-B14F-4D97-AF65-F5344CB8AC3E}">
        <p14:creationId xmlns:p14="http://schemas.microsoft.com/office/powerpoint/2010/main" val="1723832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26</a:t>
            </a:fld>
            <a:endParaRPr lang="en-US"/>
          </a:p>
        </p:txBody>
      </p:sp>
    </p:spTree>
    <p:extLst>
      <p:ext uri="{BB962C8B-B14F-4D97-AF65-F5344CB8AC3E}">
        <p14:creationId xmlns:p14="http://schemas.microsoft.com/office/powerpoint/2010/main" val="4130905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27</a:t>
            </a:fld>
            <a:endParaRPr lang="en-US"/>
          </a:p>
        </p:txBody>
      </p:sp>
    </p:spTree>
    <p:extLst>
      <p:ext uri="{BB962C8B-B14F-4D97-AF65-F5344CB8AC3E}">
        <p14:creationId xmlns:p14="http://schemas.microsoft.com/office/powerpoint/2010/main" val="310770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28</a:t>
            </a:fld>
            <a:endParaRPr lang="en-US"/>
          </a:p>
        </p:txBody>
      </p:sp>
    </p:spTree>
    <p:extLst>
      <p:ext uri="{BB962C8B-B14F-4D97-AF65-F5344CB8AC3E}">
        <p14:creationId xmlns:p14="http://schemas.microsoft.com/office/powerpoint/2010/main" val="243257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29</a:t>
            </a:fld>
            <a:endParaRPr lang="en-US"/>
          </a:p>
        </p:txBody>
      </p:sp>
    </p:spTree>
    <p:extLst>
      <p:ext uri="{BB962C8B-B14F-4D97-AF65-F5344CB8AC3E}">
        <p14:creationId xmlns:p14="http://schemas.microsoft.com/office/powerpoint/2010/main" val="1446113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30</a:t>
            </a:fld>
            <a:endParaRPr lang="en-US"/>
          </a:p>
        </p:txBody>
      </p:sp>
    </p:spTree>
    <p:extLst>
      <p:ext uri="{BB962C8B-B14F-4D97-AF65-F5344CB8AC3E}">
        <p14:creationId xmlns:p14="http://schemas.microsoft.com/office/powerpoint/2010/main" val="2675019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33</a:t>
            </a:fld>
            <a:endParaRPr lang="en-US"/>
          </a:p>
        </p:txBody>
      </p:sp>
    </p:spTree>
    <p:extLst>
      <p:ext uri="{BB962C8B-B14F-4D97-AF65-F5344CB8AC3E}">
        <p14:creationId xmlns:p14="http://schemas.microsoft.com/office/powerpoint/2010/main" val="3883310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34</a:t>
            </a:fld>
            <a:endParaRPr lang="en-US"/>
          </a:p>
        </p:txBody>
      </p:sp>
    </p:spTree>
    <p:extLst>
      <p:ext uri="{BB962C8B-B14F-4D97-AF65-F5344CB8AC3E}">
        <p14:creationId xmlns:p14="http://schemas.microsoft.com/office/powerpoint/2010/main" val="58424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a:t>
            </a:fld>
            <a:endParaRPr lang="en-US"/>
          </a:p>
        </p:txBody>
      </p:sp>
    </p:spTree>
    <p:extLst>
      <p:ext uri="{BB962C8B-B14F-4D97-AF65-F5344CB8AC3E}">
        <p14:creationId xmlns:p14="http://schemas.microsoft.com/office/powerpoint/2010/main" val="261880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37</a:t>
            </a:fld>
            <a:endParaRPr lang="en-US"/>
          </a:p>
        </p:txBody>
      </p:sp>
    </p:spTree>
    <p:extLst>
      <p:ext uri="{BB962C8B-B14F-4D97-AF65-F5344CB8AC3E}">
        <p14:creationId xmlns:p14="http://schemas.microsoft.com/office/powerpoint/2010/main" val="2232119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40</a:t>
            </a:fld>
            <a:endParaRPr lang="en-US"/>
          </a:p>
        </p:txBody>
      </p:sp>
    </p:spTree>
    <p:extLst>
      <p:ext uri="{BB962C8B-B14F-4D97-AF65-F5344CB8AC3E}">
        <p14:creationId xmlns:p14="http://schemas.microsoft.com/office/powerpoint/2010/main" val="23738290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41</a:t>
            </a:fld>
            <a:endParaRPr lang="en-US"/>
          </a:p>
        </p:txBody>
      </p:sp>
    </p:spTree>
    <p:extLst>
      <p:ext uri="{BB962C8B-B14F-4D97-AF65-F5344CB8AC3E}">
        <p14:creationId xmlns:p14="http://schemas.microsoft.com/office/powerpoint/2010/main" val="3434992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42</a:t>
            </a:fld>
            <a:endParaRPr lang="en-US"/>
          </a:p>
        </p:txBody>
      </p:sp>
    </p:spTree>
    <p:extLst>
      <p:ext uri="{BB962C8B-B14F-4D97-AF65-F5344CB8AC3E}">
        <p14:creationId xmlns:p14="http://schemas.microsoft.com/office/powerpoint/2010/main" val="1395542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43</a:t>
            </a:fld>
            <a:endParaRPr lang="en-US"/>
          </a:p>
        </p:txBody>
      </p:sp>
    </p:spTree>
    <p:extLst>
      <p:ext uri="{BB962C8B-B14F-4D97-AF65-F5344CB8AC3E}">
        <p14:creationId xmlns:p14="http://schemas.microsoft.com/office/powerpoint/2010/main" val="20336093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44</a:t>
            </a:fld>
            <a:endParaRPr lang="en-US"/>
          </a:p>
        </p:txBody>
      </p:sp>
    </p:spTree>
    <p:extLst>
      <p:ext uri="{BB962C8B-B14F-4D97-AF65-F5344CB8AC3E}">
        <p14:creationId xmlns:p14="http://schemas.microsoft.com/office/powerpoint/2010/main" val="3061451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45</a:t>
            </a:fld>
            <a:endParaRPr lang="en-US"/>
          </a:p>
        </p:txBody>
      </p:sp>
    </p:spTree>
    <p:extLst>
      <p:ext uri="{BB962C8B-B14F-4D97-AF65-F5344CB8AC3E}">
        <p14:creationId xmlns:p14="http://schemas.microsoft.com/office/powerpoint/2010/main" val="2383114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46</a:t>
            </a:fld>
            <a:endParaRPr lang="en-US"/>
          </a:p>
        </p:txBody>
      </p:sp>
    </p:spTree>
    <p:extLst>
      <p:ext uri="{BB962C8B-B14F-4D97-AF65-F5344CB8AC3E}">
        <p14:creationId xmlns:p14="http://schemas.microsoft.com/office/powerpoint/2010/main" val="19578487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47</a:t>
            </a:fld>
            <a:endParaRPr lang="en-US"/>
          </a:p>
        </p:txBody>
      </p:sp>
    </p:spTree>
    <p:extLst>
      <p:ext uri="{BB962C8B-B14F-4D97-AF65-F5344CB8AC3E}">
        <p14:creationId xmlns:p14="http://schemas.microsoft.com/office/powerpoint/2010/main" val="34691385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48</a:t>
            </a:fld>
            <a:endParaRPr lang="en-US"/>
          </a:p>
        </p:txBody>
      </p:sp>
    </p:spTree>
    <p:extLst>
      <p:ext uri="{BB962C8B-B14F-4D97-AF65-F5344CB8AC3E}">
        <p14:creationId xmlns:p14="http://schemas.microsoft.com/office/powerpoint/2010/main" val="1828119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a:t>
            </a:fld>
            <a:endParaRPr lang="en-US"/>
          </a:p>
        </p:txBody>
      </p:sp>
    </p:spTree>
    <p:extLst>
      <p:ext uri="{BB962C8B-B14F-4D97-AF65-F5344CB8AC3E}">
        <p14:creationId xmlns:p14="http://schemas.microsoft.com/office/powerpoint/2010/main" val="10865454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49</a:t>
            </a:fld>
            <a:endParaRPr lang="en-US"/>
          </a:p>
        </p:txBody>
      </p:sp>
    </p:spTree>
    <p:extLst>
      <p:ext uri="{BB962C8B-B14F-4D97-AF65-F5344CB8AC3E}">
        <p14:creationId xmlns:p14="http://schemas.microsoft.com/office/powerpoint/2010/main" val="2376845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50</a:t>
            </a:fld>
            <a:endParaRPr lang="en-US"/>
          </a:p>
        </p:txBody>
      </p:sp>
    </p:spTree>
    <p:extLst>
      <p:ext uri="{BB962C8B-B14F-4D97-AF65-F5344CB8AC3E}">
        <p14:creationId xmlns:p14="http://schemas.microsoft.com/office/powerpoint/2010/main" val="13901530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51</a:t>
            </a:fld>
            <a:endParaRPr lang="en-US"/>
          </a:p>
        </p:txBody>
      </p:sp>
    </p:spTree>
    <p:extLst>
      <p:ext uri="{BB962C8B-B14F-4D97-AF65-F5344CB8AC3E}">
        <p14:creationId xmlns:p14="http://schemas.microsoft.com/office/powerpoint/2010/main" val="37438424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52</a:t>
            </a:fld>
            <a:endParaRPr lang="en-US"/>
          </a:p>
        </p:txBody>
      </p:sp>
    </p:spTree>
    <p:extLst>
      <p:ext uri="{BB962C8B-B14F-4D97-AF65-F5344CB8AC3E}">
        <p14:creationId xmlns:p14="http://schemas.microsoft.com/office/powerpoint/2010/main" val="36795859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53</a:t>
            </a:fld>
            <a:endParaRPr lang="en-US"/>
          </a:p>
        </p:txBody>
      </p:sp>
    </p:spTree>
    <p:extLst>
      <p:ext uri="{BB962C8B-B14F-4D97-AF65-F5344CB8AC3E}">
        <p14:creationId xmlns:p14="http://schemas.microsoft.com/office/powerpoint/2010/main" val="2696607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55</a:t>
            </a:fld>
            <a:endParaRPr lang="en-US"/>
          </a:p>
        </p:txBody>
      </p:sp>
    </p:spTree>
    <p:extLst>
      <p:ext uri="{BB962C8B-B14F-4D97-AF65-F5344CB8AC3E}">
        <p14:creationId xmlns:p14="http://schemas.microsoft.com/office/powerpoint/2010/main" val="38803402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56</a:t>
            </a:fld>
            <a:endParaRPr lang="en-US"/>
          </a:p>
        </p:txBody>
      </p:sp>
    </p:spTree>
    <p:extLst>
      <p:ext uri="{BB962C8B-B14F-4D97-AF65-F5344CB8AC3E}">
        <p14:creationId xmlns:p14="http://schemas.microsoft.com/office/powerpoint/2010/main" val="11842521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57</a:t>
            </a:fld>
            <a:endParaRPr lang="en-US"/>
          </a:p>
        </p:txBody>
      </p:sp>
    </p:spTree>
    <p:extLst>
      <p:ext uri="{BB962C8B-B14F-4D97-AF65-F5344CB8AC3E}">
        <p14:creationId xmlns:p14="http://schemas.microsoft.com/office/powerpoint/2010/main" val="9124687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58</a:t>
            </a:fld>
            <a:endParaRPr lang="en-US"/>
          </a:p>
        </p:txBody>
      </p:sp>
    </p:spTree>
    <p:extLst>
      <p:ext uri="{BB962C8B-B14F-4D97-AF65-F5344CB8AC3E}">
        <p14:creationId xmlns:p14="http://schemas.microsoft.com/office/powerpoint/2010/main" val="37507113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59</a:t>
            </a:fld>
            <a:endParaRPr lang="en-US"/>
          </a:p>
        </p:txBody>
      </p:sp>
    </p:spTree>
    <p:extLst>
      <p:ext uri="{BB962C8B-B14F-4D97-AF65-F5344CB8AC3E}">
        <p14:creationId xmlns:p14="http://schemas.microsoft.com/office/powerpoint/2010/main" val="1780367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6</a:t>
            </a:fld>
            <a:endParaRPr lang="en-US"/>
          </a:p>
        </p:txBody>
      </p:sp>
    </p:spTree>
    <p:extLst>
      <p:ext uri="{BB962C8B-B14F-4D97-AF65-F5344CB8AC3E}">
        <p14:creationId xmlns:p14="http://schemas.microsoft.com/office/powerpoint/2010/main" val="35878801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60</a:t>
            </a:fld>
            <a:endParaRPr lang="en-US"/>
          </a:p>
        </p:txBody>
      </p:sp>
    </p:spTree>
    <p:extLst>
      <p:ext uri="{BB962C8B-B14F-4D97-AF65-F5344CB8AC3E}">
        <p14:creationId xmlns:p14="http://schemas.microsoft.com/office/powerpoint/2010/main" val="1408466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61</a:t>
            </a:fld>
            <a:endParaRPr lang="en-US"/>
          </a:p>
        </p:txBody>
      </p:sp>
    </p:spTree>
    <p:extLst>
      <p:ext uri="{BB962C8B-B14F-4D97-AF65-F5344CB8AC3E}">
        <p14:creationId xmlns:p14="http://schemas.microsoft.com/office/powerpoint/2010/main" val="2795329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62</a:t>
            </a:fld>
            <a:endParaRPr lang="en-US"/>
          </a:p>
        </p:txBody>
      </p:sp>
    </p:spTree>
    <p:extLst>
      <p:ext uri="{BB962C8B-B14F-4D97-AF65-F5344CB8AC3E}">
        <p14:creationId xmlns:p14="http://schemas.microsoft.com/office/powerpoint/2010/main" val="992904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41956D-05B0-4D6F-BF4F-CC740661AEA4}" type="slidenum">
              <a:rPr lang="en-US" smtClean="0"/>
              <a:t>63</a:t>
            </a:fld>
            <a:endParaRPr lang="en-US"/>
          </a:p>
        </p:txBody>
      </p:sp>
    </p:spTree>
    <p:extLst>
      <p:ext uri="{BB962C8B-B14F-4D97-AF65-F5344CB8AC3E}">
        <p14:creationId xmlns:p14="http://schemas.microsoft.com/office/powerpoint/2010/main" val="25426702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64</a:t>
            </a:fld>
            <a:endParaRPr lang="en-US"/>
          </a:p>
        </p:txBody>
      </p:sp>
    </p:spTree>
    <p:extLst>
      <p:ext uri="{BB962C8B-B14F-4D97-AF65-F5344CB8AC3E}">
        <p14:creationId xmlns:p14="http://schemas.microsoft.com/office/powerpoint/2010/main" val="252376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7</a:t>
            </a:fld>
            <a:endParaRPr lang="en-US"/>
          </a:p>
        </p:txBody>
      </p:sp>
    </p:spTree>
    <p:extLst>
      <p:ext uri="{BB962C8B-B14F-4D97-AF65-F5344CB8AC3E}">
        <p14:creationId xmlns:p14="http://schemas.microsoft.com/office/powerpoint/2010/main" val="3795834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8</a:t>
            </a:fld>
            <a:endParaRPr lang="en-US"/>
          </a:p>
        </p:txBody>
      </p:sp>
    </p:spTree>
    <p:extLst>
      <p:ext uri="{BB962C8B-B14F-4D97-AF65-F5344CB8AC3E}">
        <p14:creationId xmlns:p14="http://schemas.microsoft.com/office/powerpoint/2010/main" val="368254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9</a:t>
            </a:fld>
            <a:endParaRPr lang="en-US"/>
          </a:p>
        </p:txBody>
      </p:sp>
    </p:spTree>
    <p:extLst>
      <p:ext uri="{BB962C8B-B14F-4D97-AF65-F5344CB8AC3E}">
        <p14:creationId xmlns:p14="http://schemas.microsoft.com/office/powerpoint/2010/main" val="2519130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41956D-05B0-4D6F-BF4F-CC740661AEA4}" type="slidenum">
              <a:rPr lang="en-US" smtClean="0"/>
              <a:t>10</a:t>
            </a:fld>
            <a:endParaRPr lang="en-US"/>
          </a:p>
        </p:txBody>
      </p:sp>
    </p:spTree>
    <p:extLst>
      <p:ext uri="{BB962C8B-B14F-4D97-AF65-F5344CB8AC3E}">
        <p14:creationId xmlns:p14="http://schemas.microsoft.com/office/powerpoint/2010/main" val="273410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1EB7-3E51-486C-84D3-05C280294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6D578D-66AF-4A25-9514-1CBF2FAF5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CA5BDB-A0FB-4B27-8A07-C91D25E37EED}"/>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88C8279D-8175-4CB1-9B81-9CED9F1F5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84490-6D3B-4F31-A8D3-D293B2520A7C}"/>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241888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3627-6B3E-40C6-958F-DB10B624CB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BAAC4C-061F-4FE5-A2FB-1A41285AE5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41613-A670-4A97-B4B9-C2CBEDC09C82}"/>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858DDE12-A64E-488E-A3AD-1CA7F7DC6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02E43-E838-438A-8D65-5E84BBA9C288}"/>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186798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FEDFBF-854E-46BB-A426-C5818106AD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16AC32-23F3-4137-86FA-183B30B8FC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69F4F-1A3F-45FA-BE5B-C73ABE4EBD09}"/>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A1D33919-8D39-4197-BC09-F65524E5C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B249C-5BDF-4FC4-9EFD-5DC67DF6CEEA}"/>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11641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4B85-EE76-4480-92EA-1A6ADD3BA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CD12A1-571B-4F0A-93BD-E965D652E5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79D02-8F57-41FE-8F28-9FE2916F839A}"/>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3F9BD785-424E-4891-A67E-CDA4148C7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0D8F6-9D62-4E4B-8A73-97E6F71DACAF}"/>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561035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D7B46-6A40-4B56-B66B-7B2AEF247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63A61-D0EF-4041-A7B3-18F8FE14A5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F0DCBA-F759-489F-9A3F-B5F164F13532}"/>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838E0522-D403-4583-87A0-B9EBDD56B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CED84-D2F0-442F-9C11-08BE5807981F}"/>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199668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FE855-417F-4BD1-8150-F390A659B2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B0D57-30C4-4967-B1E8-95CFE9774D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9D141-420F-4E31-BA99-80852E5002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7555DA-0444-4AD2-AE3E-BA1BD5BC6A27}"/>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6" name="Footer Placeholder 5">
            <a:extLst>
              <a:ext uri="{FF2B5EF4-FFF2-40B4-BE49-F238E27FC236}">
                <a16:creationId xmlns:a16="http://schemas.microsoft.com/office/drawing/2014/main" id="{248D6FF6-8623-4C43-84D9-EB543FDECF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A18BD6-3AF1-46DC-BD69-563111DDB0A8}"/>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236371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BD85-596F-4FFF-8437-AC4726AEBC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B6873D-21EA-4F9E-8AC8-1A844AF27B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114086-CAD6-487D-B071-AE98A1663B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8E9FD0-2F91-4B7C-82AB-92FDD7F9CE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D638E1-F243-4513-BCF1-00631C1AB5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558C01-9670-46EE-B3EF-DD8D54C869CA}"/>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8" name="Footer Placeholder 7">
            <a:extLst>
              <a:ext uri="{FF2B5EF4-FFF2-40B4-BE49-F238E27FC236}">
                <a16:creationId xmlns:a16="http://schemas.microsoft.com/office/drawing/2014/main" id="{EB8D142E-B577-4D66-A633-65F305383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E12B2F-2EE6-4FAB-80ED-977F6EACF48B}"/>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230507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81C7F-156A-4395-866E-450FF1DE2D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CFB7DD-0353-44B9-B7A1-3A33063EDA70}"/>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4" name="Footer Placeholder 3">
            <a:extLst>
              <a:ext uri="{FF2B5EF4-FFF2-40B4-BE49-F238E27FC236}">
                <a16:creationId xmlns:a16="http://schemas.microsoft.com/office/drawing/2014/main" id="{18BC6661-19D8-46D6-AD04-A079522D06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909CCF-9394-4D0C-A30F-6AE4D985FC0D}"/>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32041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A8D8A1-9126-4336-9B44-6AA819059D89}"/>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3" name="Footer Placeholder 2">
            <a:extLst>
              <a:ext uri="{FF2B5EF4-FFF2-40B4-BE49-F238E27FC236}">
                <a16:creationId xmlns:a16="http://schemas.microsoft.com/office/drawing/2014/main" id="{0AB47A6D-9D41-413B-802E-DC300CCBDE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52548E-6CB0-47F8-9D8A-A8D87004EC06}"/>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337635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535E-8DCC-4F7D-B938-78478A90D0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9829AC-6BB8-42CD-A73A-DFBF8A03BD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9B3FDC-5342-4827-8DEC-7155A83AF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D37FB6-E02E-4DBE-A4AE-44FE8809FEB7}"/>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6" name="Footer Placeholder 5">
            <a:extLst>
              <a:ext uri="{FF2B5EF4-FFF2-40B4-BE49-F238E27FC236}">
                <a16:creationId xmlns:a16="http://schemas.microsoft.com/office/drawing/2014/main" id="{48EE52CC-76A2-4012-8836-7F59E6937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B22F88-0896-44C3-8470-265F5F392B8B}"/>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30629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EB162-EB9B-4782-A887-A9830AA720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3B7BAD-33F2-4C31-8C1C-051E919F51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0182F-D390-4BA1-92A7-5A98028B1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281166-3B50-42A1-83B3-611EDC7DD9E9}"/>
              </a:ext>
            </a:extLst>
          </p:cNvPr>
          <p:cNvSpPr>
            <a:spLocks noGrp="1"/>
          </p:cNvSpPr>
          <p:nvPr>
            <p:ph type="dt" sz="half" idx="10"/>
          </p:nvPr>
        </p:nvSpPr>
        <p:spPr/>
        <p:txBody>
          <a:bodyPr/>
          <a:lstStyle/>
          <a:p>
            <a:fld id="{7C71CE73-123E-4CE3-ABA5-5A6B2C89F02A}" type="datetimeFigureOut">
              <a:rPr lang="en-US" smtClean="0"/>
              <a:t>10/11/2019</a:t>
            </a:fld>
            <a:endParaRPr lang="en-US"/>
          </a:p>
        </p:txBody>
      </p:sp>
      <p:sp>
        <p:nvSpPr>
          <p:cNvPr id="6" name="Footer Placeholder 5">
            <a:extLst>
              <a:ext uri="{FF2B5EF4-FFF2-40B4-BE49-F238E27FC236}">
                <a16:creationId xmlns:a16="http://schemas.microsoft.com/office/drawing/2014/main" id="{2EB267FF-5F07-4499-B13A-02D782F4C0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D5A545-F51E-4464-B92D-4C7B94828BBC}"/>
              </a:ext>
            </a:extLst>
          </p:cNvPr>
          <p:cNvSpPr>
            <a:spLocks noGrp="1"/>
          </p:cNvSpPr>
          <p:nvPr>
            <p:ph type="sldNum" sz="quarter" idx="12"/>
          </p:nvPr>
        </p:nvSpPr>
        <p:spPr/>
        <p:txBody>
          <a:bodyPr/>
          <a:lstStyle/>
          <a:p>
            <a:fld id="{BF803654-CB4C-48A9-898D-169837F94901}" type="slidenum">
              <a:rPr lang="en-US" smtClean="0"/>
              <a:t>‹#›</a:t>
            </a:fld>
            <a:endParaRPr lang="en-US"/>
          </a:p>
        </p:txBody>
      </p:sp>
    </p:spTree>
    <p:extLst>
      <p:ext uri="{BB962C8B-B14F-4D97-AF65-F5344CB8AC3E}">
        <p14:creationId xmlns:p14="http://schemas.microsoft.com/office/powerpoint/2010/main" val="190867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41E3AA-852F-48B4-902F-F3EB50D11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9FA58-9126-4C86-A133-2D8145F1EB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C3B89-0902-4AD9-A34D-3A32D4C65C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1CE73-123E-4CE3-ABA5-5A6B2C89F02A}" type="datetimeFigureOut">
              <a:rPr lang="en-US" smtClean="0"/>
              <a:t>10/11/2019</a:t>
            </a:fld>
            <a:endParaRPr lang="en-US"/>
          </a:p>
        </p:txBody>
      </p:sp>
      <p:sp>
        <p:nvSpPr>
          <p:cNvPr id="5" name="Footer Placeholder 4">
            <a:extLst>
              <a:ext uri="{FF2B5EF4-FFF2-40B4-BE49-F238E27FC236}">
                <a16:creationId xmlns:a16="http://schemas.microsoft.com/office/drawing/2014/main" id="{E0726E12-1A7C-4B1F-AD21-ABBA72824D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D64734-4E76-41E3-8ACD-5CE80B8CEF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03654-CB4C-48A9-898D-169837F94901}" type="slidenum">
              <a:rPr lang="en-US" smtClean="0"/>
              <a:t>‹#›</a:t>
            </a:fld>
            <a:endParaRPr lang="en-US"/>
          </a:p>
        </p:txBody>
      </p:sp>
    </p:spTree>
    <p:extLst>
      <p:ext uri="{BB962C8B-B14F-4D97-AF65-F5344CB8AC3E}">
        <p14:creationId xmlns:p14="http://schemas.microsoft.com/office/powerpoint/2010/main" val="333823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4AB3-2F6E-4D3A-AC10-D2BC2B5FFDAA}"/>
              </a:ext>
            </a:extLst>
          </p:cNvPr>
          <p:cNvSpPr>
            <a:spLocks noGrp="1"/>
          </p:cNvSpPr>
          <p:nvPr>
            <p:ph type="ctrTitle"/>
          </p:nvPr>
        </p:nvSpPr>
        <p:spPr>
          <a:xfrm>
            <a:off x="1524000" y="1122363"/>
            <a:ext cx="9144000" cy="2387600"/>
          </a:xfrm>
        </p:spPr>
        <p:txBody>
          <a:bodyPr/>
          <a:lstStyle/>
          <a:p>
            <a:r>
              <a:rPr lang="en-US" b="1" dirty="0">
                <a:latin typeface="Calibri Light" panose="020F0302020204030204" pitchFamily="34" charset="0"/>
                <a:cs typeface="Calibri Light" panose="020F0302020204030204" pitchFamily="34" charset="0"/>
              </a:rPr>
              <a:t>PUBLIC HEALTH LAW</a:t>
            </a:r>
            <a:endParaRPr lang="en-US" dirty="0"/>
          </a:p>
        </p:txBody>
      </p:sp>
      <p:sp>
        <p:nvSpPr>
          <p:cNvPr id="3" name="Subtitle 2">
            <a:extLst>
              <a:ext uri="{FF2B5EF4-FFF2-40B4-BE49-F238E27FC236}">
                <a16:creationId xmlns:a16="http://schemas.microsoft.com/office/drawing/2014/main" id="{9DCC9CF9-86A8-4FBC-975B-B5DD216D5BFB}"/>
              </a:ext>
            </a:extLst>
          </p:cNvPr>
          <p:cNvSpPr>
            <a:spLocks noGrp="1"/>
          </p:cNvSpPr>
          <p:nvPr>
            <p:ph type="subTitle" idx="1"/>
          </p:nvPr>
        </p:nvSpPr>
        <p:spPr/>
        <p:txBody>
          <a:bodyPr>
            <a:normAutofit/>
          </a:bodyPr>
          <a:lstStyle/>
          <a:p>
            <a:r>
              <a:rPr lang="en-US" sz="5400" dirty="0">
                <a:latin typeface="Calibri Light" panose="020F0302020204030204" pitchFamily="34" charset="0"/>
                <a:cs typeface="Calibri Light" panose="020F0302020204030204" pitchFamily="34" charset="0"/>
              </a:rPr>
              <a:t>Past &amp; Present</a:t>
            </a:r>
            <a:endParaRPr lang="en-US" sz="5400" dirty="0"/>
          </a:p>
        </p:txBody>
      </p:sp>
    </p:spTree>
    <p:extLst>
      <p:ext uri="{BB962C8B-B14F-4D97-AF65-F5344CB8AC3E}">
        <p14:creationId xmlns:p14="http://schemas.microsoft.com/office/powerpoint/2010/main" val="3649742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lean street and sidewalks. The trash near the lamppost has been cleared.">
            <a:extLst>
              <a:ext uri="{FF2B5EF4-FFF2-40B4-BE49-F238E27FC236}">
                <a16:creationId xmlns:a16="http://schemas.microsoft.com/office/drawing/2014/main" id="{44B6B6C6-8E9A-40AA-B883-3423EAD929F8}"/>
              </a:ext>
            </a:extLst>
          </p:cNvPr>
          <p:cNvPicPr>
            <a:picLocks noChangeAspect="1"/>
          </p:cNvPicPr>
          <p:nvPr/>
        </p:nvPicPr>
        <p:blipFill rotWithShape="1">
          <a:blip r:embed="rId3">
            <a:extLst>
              <a:ext uri="{28A0092B-C50C-407E-A947-70E740481C1C}">
                <a14:useLocalDpi xmlns:a14="http://schemas.microsoft.com/office/drawing/2010/main" val="0"/>
              </a:ext>
            </a:extLst>
          </a:blip>
          <a:srcRect b="24336"/>
          <a:stretch/>
        </p:blipFill>
        <p:spPr>
          <a:xfrm>
            <a:off x="838200" y="1059080"/>
            <a:ext cx="10515600" cy="5305453"/>
          </a:xfrm>
          <a:prstGeom prst="rect">
            <a:avLst/>
          </a:prstGeom>
        </p:spPr>
      </p:pic>
      <p:sp>
        <p:nvSpPr>
          <p:cNvPr id="2" name="Title 1">
            <a:extLst>
              <a:ext uri="{FF2B5EF4-FFF2-40B4-BE49-F238E27FC236}">
                <a16:creationId xmlns:a16="http://schemas.microsoft.com/office/drawing/2014/main" id="{0DEE5A03-B6E5-4CE3-8F4A-C897273AEEC1}"/>
              </a:ext>
            </a:extLst>
          </p:cNvPr>
          <p:cNvSpPr>
            <a:spLocks noGrp="1"/>
          </p:cNvSpPr>
          <p:nvPr>
            <p:ph type="title"/>
          </p:nvPr>
        </p:nvSpPr>
        <p:spPr>
          <a:xfrm>
            <a:off x="2048607" y="82062"/>
            <a:ext cx="8094785" cy="1371599"/>
          </a:xfrm>
        </p:spPr>
        <p:txBody>
          <a:bodyPr>
            <a:noAutofit/>
          </a:bodyPr>
          <a:lstStyle/>
          <a:p>
            <a:pPr lvl="0" algn="ctr" defTabSz="457200">
              <a:lnSpc>
                <a:spcPct val="100000"/>
              </a:lnSpc>
              <a:spcBef>
                <a:spcPts val="0"/>
              </a:spcBef>
            </a:pPr>
            <a:r>
              <a:rPr lang="en-US" b="1" dirty="0">
                <a:solidFill>
                  <a:prstClr val="black"/>
                </a:solidFill>
                <a:latin typeface="Calibri Light" panose="020F0302020204030204" pitchFamily="34" charset="0"/>
                <a:ea typeface="+mn-ea"/>
                <a:cs typeface="Calibri Light" panose="020F0302020204030204" pitchFamily="34" charset="0"/>
              </a:rPr>
              <a:t>…and New York after the reform</a:t>
            </a:r>
          </a:p>
        </p:txBody>
      </p:sp>
    </p:spTree>
    <p:extLst>
      <p:ext uri="{BB962C8B-B14F-4D97-AF65-F5344CB8AC3E}">
        <p14:creationId xmlns:p14="http://schemas.microsoft.com/office/powerpoint/2010/main" val="195529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E74F-2F87-43D3-8EB9-FB26D40F6750}"/>
              </a:ext>
            </a:extLst>
          </p:cNvPr>
          <p:cNvSpPr>
            <a:spLocks noGrp="1"/>
          </p:cNvSpPr>
          <p:nvPr>
            <p:ph type="title"/>
          </p:nvPr>
        </p:nvSpPr>
        <p:spPr>
          <a:xfrm>
            <a:off x="2252133" y="2320945"/>
            <a:ext cx="7687733" cy="2216109"/>
          </a:xfrm>
        </p:spPr>
        <p:txBody>
          <a:bodyPr>
            <a:norm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The story of a 1902 smallpox outbreak in Massachusetts</a:t>
            </a:r>
            <a:endParaRPr lang="en-US" dirty="0"/>
          </a:p>
        </p:txBody>
      </p:sp>
    </p:spTree>
    <p:extLst>
      <p:ext uri="{BB962C8B-B14F-4D97-AF65-F5344CB8AC3E}">
        <p14:creationId xmlns:p14="http://schemas.microsoft.com/office/powerpoint/2010/main" val="3865863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92AC-736C-4C8C-8709-E46F75BEF81E}"/>
              </a:ext>
            </a:extLst>
          </p:cNvPr>
          <p:cNvSpPr>
            <a:spLocks noGrp="1"/>
          </p:cNvSpPr>
          <p:nvPr>
            <p:ph type="title"/>
          </p:nvPr>
        </p:nvSpPr>
        <p:spPr>
          <a:xfrm>
            <a:off x="838200" y="762000"/>
            <a:ext cx="10515600" cy="5334000"/>
          </a:xfrm>
        </p:spPr>
        <p:txBody>
          <a:bodyPr>
            <a:noAutofit/>
          </a:bodyPr>
          <a:lstStyle/>
          <a:p>
            <a:pPr lvl="0" defTabSz="457200">
              <a:lnSpc>
                <a:spcPct val="100000"/>
              </a:lnSpc>
              <a:spcBef>
                <a:spcPts val="0"/>
              </a:spcBef>
            </a:pPr>
            <a:r>
              <a:rPr lang="en-US" sz="4000" dirty="0">
                <a:solidFill>
                  <a:prstClr val="black"/>
                </a:solidFill>
                <a:latin typeface="Calibri Light" panose="020F0302020204030204" pitchFamily="34" charset="0"/>
                <a:ea typeface="+mn-ea"/>
                <a:cs typeface="Calibri Light" panose="020F0302020204030204" pitchFamily="34" charset="0"/>
              </a:rPr>
              <a:t>“But the liberty secured by the Constitution of the United States to every person within its jurisdiction </a:t>
            </a:r>
            <a:r>
              <a:rPr lang="en-US" sz="4000" b="1" dirty="0">
                <a:solidFill>
                  <a:prstClr val="black"/>
                </a:solidFill>
                <a:latin typeface="Calibri Light" panose="020F0302020204030204" pitchFamily="34" charset="0"/>
                <a:ea typeface="+mn-ea"/>
                <a:cs typeface="Calibri Light" panose="020F0302020204030204" pitchFamily="34" charset="0"/>
              </a:rPr>
              <a:t>does not import an absolute right in each person to be, at all times and in all circumstances, wholly freed from restraint. There are manifold restraints to which every person is necessarily subject for the common good. </a:t>
            </a:r>
            <a:r>
              <a:rPr lang="en-US" sz="4000" dirty="0">
                <a:solidFill>
                  <a:prstClr val="black"/>
                </a:solidFill>
                <a:latin typeface="Calibri Light" panose="020F0302020204030204" pitchFamily="34" charset="0"/>
                <a:ea typeface="+mn-ea"/>
                <a:cs typeface="Calibri Light" panose="020F0302020204030204" pitchFamily="34" charset="0"/>
              </a:rPr>
              <a:t>On any other basis, organized society could not exist with safety to its members.”</a:t>
            </a:r>
            <a:endParaRPr lang="en-US" sz="4000" dirty="0"/>
          </a:p>
        </p:txBody>
      </p:sp>
    </p:spTree>
    <p:extLst>
      <p:ext uri="{BB962C8B-B14F-4D97-AF65-F5344CB8AC3E}">
        <p14:creationId xmlns:p14="http://schemas.microsoft.com/office/powerpoint/2010/main" val="428348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E74F-2F87-43D3-8EB9-FB26D40F6750}"/>
              </a:ext>
            </a:extLst>
          </p:cNvPr>
          <p:cNvSpPr>
            <a:spLocks noGrp="1"/>
          </p:cNvSpPr>
          <p:nvPr>
            <p:ph type="title"/>
          </p:nvPr>
        </p:nvSpPr>
        <p:spPr>
          <a:xfrm>
            <a:off x="1727200" y="2251258"/>
            <a:ext cx="8737600" cy="2355483"/>
          </a:xfrm>
        </p:spPr>
        <p:txBody>
          <a:bodyPr>
            <a:norm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This history forms the foundation for public health law today</a:t>
            </a:r>
          </a:p>
        </p:txBody>
      </p:sp>
    </p:spTree>
    <p:extLst>
      <p:ext uri="{BB962C8B-B14F-4D97-AF65-F5344CB8AC3E}">
        <p14:creationId xmlns:p14="http://schemas.microsoft.com/office/powerpoint/2010/main" val="266973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E74F-2F87-43D3-8EB9-FB26D40F6750}"/>
              </a:ext>
            </a:extLst>
          </p:cNvPr>
          <p:cNvSpPr>
            <a:spLocks noGrp="1"/>
          </p:cNvSpPr>
          <p:nvPr>
            <p:ph type="title"/>
          </p:nvPr>
        </p:nvSpPr>
        <p:spPr>
          <a:xfrm>
            <a:off x="1220502" y="2251258"/>
            <a:ext cx="9750995" cy="2355483"/>
          </a:xfrm>
        </p:spPr>
        <p:txBody>
          <a:bodyPr>
            <a:norm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Consider the history of tobacco control</a:t>
            </a:r>
          </a:p>
        </p:txBody>
      </p:sp>
    </p:spTree>
    <p:extLst>
      <p:ext uri="{BB962C8B-B14F-4D97-AF65-F5344CB8AC3E}">
        <p14:creationId xmlns:p14="http://schemas.microsoft.com/office/powerpoint/2010/main" val="350538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9E82-20E4-48A7-9B24-9CE8292AF1E9}"/>
              </a:ext>
            </a:extLst>
          </p:cNvPr>
          <p:cNvSpPr>
            <a:spLocks noGrp="1"/>
          </p:cNvSpPr>
          <p:nvPr>
            <p:ph type="title"/>
          </p:nvPr>
        </p:nvSpPr>
        <p:spPr>
          <a:xfrm>
            <a:off x="838200" y="257909"/>
            <a:ext cx="10515600" cy="797168"/>
          </a:xfrm>
        </p:spPr>
        <p:txBody>
          <a:bodyPr>
            <a:normAutofit/>
          </a:bodyPr>
          <a:lstStyle/>
          <a:p>
            <a:pPr lvl="0" defTabSz="457200">
              <a:lnSpc>
                <a:spcPct val="100000"/>
              </a:lnSpc>
              <a:spcBef>
                <a:spcPts val="0"/>
              </a:spcBef>
            </a:pPr>
            <a:r>
              <a:rPr lang="en-US" b="1" dirty="0">
                <a:solidFill>
                  <a:prstClr val="black"/>
                </a:solidFill>
                <a:latin typeface="Calibri Light" panose="020F0302020204030204" pitchFamily="34" charset="0"/>
                <a:ea typeface="+mn-ea"/>
                <a:cs typeface="Calibri Light" panose="020F0302020204030204" pitchFamily="34" charset="0"/>
              </a:rPr>
              <a:t>Public policy drove the decline of tobacco use</a:t>
            </a:r>
            <a:endParaRPr lang="en-US" dirty="0"/>
          </a:p>
        </p:txBody>
      </p:sp>
      <p:pic>
        <p:nvPicPr>
          <p:cNvPr id="14" name="Content Placeholder 13" descr="This image is a graph showing the rise in smoking rates after WWII in the 1940's and a steady decline following public policy efforts between the mid 1960's and 2000's. It shows key events in the history of tobacco including World War 2, the release of the first Surgeon General's Report in 1964, the First Great American Smokeout, the start of the nonsmokers rights movement, and the doubling of the federal cigarette tax. ">
            <a:extLst>
              <a:ext uri="{FF2B5EF4-FFF2-40B4-BE49-F238E27FC236}">
                <a16:creationId xmlns:a16="http://schemas.microsoft.com/office/drawing/2014/main" id="{B5B12B59-BD46-4956-B39D-A56083553A8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39900" y="924163"/>
            <a:ext cx="8712200" cy="5933837"/>
          </a:xfrm>
        </p:spPr>
      </p:pic>
    </p:spTree>
    <p:extLst>
      <p:ext uri="{BB962C8B-B14F-4D97-AF65-F5344CB8AC3E}">
        <p14:creationId xmlns:p14="http://schemas.microsoft.com/office/powerpoint/2010/main" val="2790992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5AAB-0793-45DB-93E5-9E64E2EA0A5E}"/>
              </a:ext>
            </a:extLst>
          </p:cNvPr>
          <p:cNvSpPr>
            <a:spLocks noGrp="1"/>
          </p:cNvSpPr>
          <p:nvPr>
            <p:ph type="title"/>
          </p:nvPr>
        </p:nvSpPr>
        <p:spPr>
          <a:xfrm>
            <a:off x="2986454" y="224449"/>
            <a:ext cx="6219092" cy="1325563"/>
          </a:xfrm>
        </p:spPr>
        <p:txBody>
          <a:bodyPr>
            <a:noAutofit/>
          </a:bodyPr>
          <a:lstStyle/>
          <a:p>
            <a:pPr lvl="0" defTabSz="457200">
              <a:lnSpc>
                <a:spcPct val="100000"/>
              </a:lnSpc>
              <a:spcBef>
                <a:spcPts val="0"/>
              </a:spcBef>
            </a:pPr>
            <a:r>
              <a:rPr lang="en-US" sz="5400" b="1" dirty="0">
                <a:solidFill>
                  <a:prstClr val="black"/>
                </a:solidFill>
                <a:latin typeface="Calibri Light" panose="020F0302020204030204" pitchFamily="34" charset="0"/>
                <a:ea typeface="+mn-ea"/>
                <a:cs typeface="Calibri Light" panose="020F0302020204030204" pitchFamily="34" charset="0"/>
              </a:rPr>
              <a:t>California 1989–2008</a:t>
            </a:r>
            <a:endParaRPr lang="en-US" dirty="0"/>
          </a:p>
        </p:txBody>
      </p:sp>
      <p:sp>
        <p:nvSpPr>
          <p:cNvPr id="3" name="Content Placeholder 2">
            <a:extLst>
              <a:ext uri="{FF2B5EF4-FFF2-40B4-BE49-F238E27FC236}">
                <a16:creationId xmlns:a16="http://schemas.microsoft.com/office/drawing/2014/main" id="{63C7A0D0-27FF-4770-B916-FA4450B3BB54}"/>
              </a:ext>
            </a:extLst>
          </p:cNvPr>
          <p:cNvSpPr>
            <a:spLocks noGrp="1"/>
          </p:cNvSpPr>
          <p:nvPr>
            <p:ph idx="1"/>
          </p:nvPr>
        </p:nvSpPr>
        <p:spPr/>
        <p:txBody>
          <a:bodyPr>
            <a:normAutofit lnSpcReduction="10000"/>
          </a:bodyPr>
          <a:lstStyle/>
          <a:p>
            <a:pPr defTabSz="457200">
              <a:lnSpc>
                <a:spcPct val="100000"/>
              </a:lnSpc>
              <a:spcBef>
                <a:spcPts val="0"/>
              </a:spcBef>
            </a:pPr>
            <a:r>
              <a:rPr lang="en-US" sz="4800" b="1" dirty="0">
                <a:solidFill>
                  <a:prstClr val="black"/>
                </a:solidFill>
                <a:latin typeface="Calibri Light" panose="020F0302020204030204" pitchFamily="34" charset="0"/>
                <a:cs typeface="Calibri Light" panose="020F0302020204030204" pitchFamily="34" charset="0"/>
              </a:rPr>
              <a:t> 25% fewer tobacco-related </a:t>
            </a:r>
            <a:r>
              <a:rPr lang="en-US" sz="4800" dirty="0">
                <a:solidFill>
                  <a:prstClr val="black"/>
                </a:solidFill>
                <a:latin typeface="Calibri Light" panose="020F0302020204030204" pitchFamily="34" charset="0"/>
                <a:cs typeface="Calibri Light" panose="020F0302020204030204" pitchFamily="34" charset="0"/>
              </a:rPr>
              <a:t>diseases (compared to the rest of the nation)</a:t>
            </a:r>
          </a:p>
          <a:p>
            <a:pPr marL="0" indent="0" defTabSz="457200">
              <a:lnSpc>
                <a:spcPct val="100000"/>
              </a:lnSpc>
              <a:spcBef>
                <a:spcPts val="0"/>
              </a:spcBef>
              <a:buNone/>
            </a:pPr>
            <a:endParaRPr lang="en-US" sz="4800" dirty="0">
              <a:solidFill>
                <a:prstClr val="black"/>
              </a:solidFill>
              <a:latin typeface="Calibri Light" panose="020F0302020204030204" pitchFamily="34" charset="0"/>
              <a:cs typeface="Calibri Light" panose="020F0302020204030204" pitchFamily="34" charset="0"/>
            </a:endParaRPr>
          </a:p>
          <a:p>
            <a:pPr defTabSz="457200">
              <a:lnSpc>
                <a:spcPct val="100000"/>
              </a:lnSpc>
              <a:spcBef>
                <a:spcPts val="0"/>
              </a:spcBef>
            </a:pPr>
            <a:r>
              <a:rPr lang="en-US" sz="4800" b="1" dirty="0">
                <a:solidFill>
                  <a:prstClr val="black"/>
                </a:solidFill>
                <a:latin typeface="Calibri Light" panose="020F0302020204030204" pitchFamily="34" charset="0"/>
                <a:cs typeface="Calibri Light" panose="020F0302020204030204" pitchFamily="34" charset="0"/>
              </a:rPr>
              <a:t> 6.79 billion </a:t>
            </a:r>
            <a:r>
              <a:rPr lang="en-US" sz="4800" dirty="0">
                <a:solidFill>
                  <a:prstClr val="black"/>
                </a:solidFill>
                <a:latin typeface="Calibri Light" panose="020F0302020204030204" pitchFamily="34" charset="0"/>
                <a:cs typeface="Calibri Light" panose="020F0302020204030204" pitchFamily="34" charset="0"/>
              </a:rPr>
              <a:t>fewer packs sold</a:t>
            </a:r>
          </a:p>
          <a:p>
            <a:pPr marL="0" indent="0" defTabSz="457200">
              <a:lnSpc>
                <a:spcPct val="100000"/>
              </a:lnSpc>
              <a:spcBef>
                <a:spcPts val="0"/>
              </a:spcBef>
              <a:buNone/>
            </a:pPr>
            <a:endParaRPr lang="en-US" sz="4800" dirty="0">
              <a:solidFill>
                <a:prstClr val="black"/>
              </a:solidFill>
              <a:latin typeface="Calibri Light" panose="020F0302020204030204" pitchFamily="34" charset="0"/>
              <a:cs typeface="Calibri Light" panose="020F0302020204030204" pitchFamily="34" charset="0"/>
            </a:endParaRPr>
          </a:p>
          <a:p>
            <a:pPr defTabSz="457200">
              <a:lnSpc>
                <a:spcPct val="100000"/>
              </a:lnSpc>
              <a:spcBef>
                <a:spcPts val="0"/>
              </a:spcBef>
            </a:pPr>
            <a:r>
              <a:rPr lang="en-US" sz="4800" b="1" dirty="0">
                <a:latin typeface="Calibri Light" panose="020F0302020204030204" pitchFamily="34" charset="0"/>
                <a:cs typeface="Calibri Light" panose="020F0302020204030204" pitchFamily="34" charset="0"/>
              </a:rPr>
              <a:t> $134 billion </a:t>
            </a:r>
            <a:r>
              <a:rPr lang="en-US" sz="4800" dirty="0">
                <a:latin typeface="Calibri Light" panose="020F0302020204030204" pitchFamily="34" charset="0"/>
                <a:cs typeface="Calibri Light" panose="020F0302020204030204" pitchFamily="34" charset="0"/>
              </a:rPr>
              <a:t>saved</a:t>
            </a:r>
          </a:p>
          <a:p>
            <a:pPr marL="0" indent="0" defTabSz="457200">
              <a:lnSpc>
                <a:spcPct val="100000"/>
              </a:lnSpc>
              <a:spcBef>
                <a:spcPts val="0"/>
              </a:spcBef>
              <a:buNone/>
            </a:pPr>
            <a:endParaRPr lang="en-US" sz="4400" dirty="0">
              <a:solidFill>
                <a:prstClr val="black"/>
              </a:solidFill>
              <a:latin typeface="Calibri Light" panose="020F0302020204030204" pitchFamily="34" charset="0"/>
              <a:cs typeface="Calibri Light" panose="020F0302020204030204" pitchFamily="34" charset="0"/>
            </a:endParaRPr>
          </a:p>
          <a:p>
            <a:pPr defTabSz="457200">
              <a:lnSpc>
                <a:spcPct val="100000"/>
              </a:lnSpc>
              <a:spcBef>
                <a:spcPts val="0"/>
              </a:spcBef>
            </a:pPr>
            <a:endParaRPr lang="en-US" sz="4400" dirty="0">
              <a:solidFill>
                <a:prstClr val="black"/>
              </a:solidFill>
              <a:latin typeface="Calibri Light" panose="020F03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1559611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5-tier health impact pyramid, with the bottom level representing interventions that have the greatest impact (like changes to socioeconomic factors and changing the context through policy)  and ascending levels with decreasing impact (like education and clinical interventions).">
            <a:extLst>
              <a:ext uri="{FF2B5EF4-FFF2-40B4-BE49-F238E27FC236}">
                <a16:creationId xmlns:a16="http://schemas.microsoft.com/office/drawing/2014/main" id="{1FB2A736-A1D3-4EF8-BF9B-C18DFFFB74E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84898" y="203919"/>
            <a:ext cx="7689791" cy="6654081"/>
          </a:xfrm>
        </p:spPr>
      </p:pic>
      <p:sp>
        <p:nvSpPr>
          <p:cNvPr id="2" name="Title 1">
            <a:extLst>
              <a:ext uri="{FF2B5EF4-FFF2-40B4-BE49-F238E27FC236}">
                <a16:creationId xmlns:a16="http://schemas.microsoft.com/office/drawing/2014/main" id="{5E949EE0-6943-47F0-8ABD-EEBEC932F5C4}"/>
              </a:ext>
            </a:extLst>
          </p:cNvPr>
          <p:cNvSpPr>
            <a:spLocks noGrp="1"/>
          </p:cNvSpPr>
          <p:nvPr>
            <p:ph type="title"/>
          </p:nvPr>
        </p:nvSpPr>
        <p:spPr/>
        <p:txBody>
          <a:bodyPr/>
          <a:lstStyle/>
          <a:p>
            <a:r>
              <a:rPr lang="en-US" b="1" dirty="0"/>
              <a:t>Health Impact Pyramid</a:t>
            </a:r>
          </a:p>
        </p:txBody>
      </p:sp>
    </p:spTree>
    <p:extLst>
      <p:ext uri="{BB962C8B-B14F-4D97-AF65-F5344CB8AC3E}">
        <p14:creationId xmlns:p14="http://schemas.microsoft.com/office/powerpoint/2010/main" val="671838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552700" y="2579931"/>
            <a:ext cx="7086600" cy="1698137"/>
          </a:xfrm>
        </p:spPr>
        <p:txBody>
          <a:bodyPr>
            <a:norm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This story applies to other public health challenges</a:t>
            </a:r>
            <a:endParaRPr lang="en-US" dirty="0"/>
          </a:p>
        </p:txBody>
      </p:sp>
    </p:spTree>
    <p:extLst>
      <p:ext uri="{BB962C8B-B14F-4D97-AF65-F5344CB8AC3E}">
        <p14:creationId xmlns:p14="http://schemas.microsoft.com/office/powerpoint/2010/main" val="41654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1394883" y="2579931"/>
            <a:ext cx="9402233" cy="1698137"/>
          </a:xfrm>
        </p:spPr>
        <p:txBody>
          <a:bodyPr>
            <a:normAutofit/>
          </a:bodyPr>
          <a:lstStyle/>
          <a:p>
            <a:pPr lvl="0" algn="ctr"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Create transportation infrastructure</a:t>
            </a:r>
          </a:p>
        </p:txBody>
      </p:sp>
    </p:spTree>
    <p:extLst>
      <p:ext uri="{BB962C8B-B14F-4D97-AF65-F5344CB8AC3E}">
        <p14:creationId xmlns:p14="http://schemas.microsoft.com/office/powerpoint/2010/main" val="5056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717C-8788-4A7D-A2B3-78A4127D0A29}"/>
              </a:ext>
            </a:extLst>
          </p:cNvPr>
          <p:cNvSpPr>
            <a:spLocks noGrp="1"/>
          </p:cNvSpPr>
          <p:nvPr>
            <p:ph type="title"/>
          </p:nvPr>
        </p:nvSpPr>
        <p:spPr/>
        <p:txBody>
          <a:bodyPr/>
          <a:lstStyle/>
          <a:p>
            <a:r>
              <a:rPr lang="en-US" b="1" dirty="0">
                <a:latin typeface="Calibri Light" panose="020F0302020204030204" pitchFamily="34" charset="0"/>
                <a:cs typeface="Calibri Light" panose="020F0302020204030204" pitchFamily="34" charset="0"/>
              </a:rPr>
              <a:t>Disclaimer</a:t>
            </a:r>
            <a:br>
              <a:rPr lang="en-US" b="1" dirty="0">
                <a:latin typeface="Calibri Light" panose="020F0302020204030204" pitchFamily="34" charset="0"/>
                <a:cs typeface="Calibri Light" panose="020F0302020204030204" pitchFamily="34" charset="0"/>
              </a:rPr>
            </a:br>
            <a:endParaRPr lang="en-US" dirty="0"/>
          </a:p>
        </p:txBody>
      </p:sp>
      <p:sp>
        <p:nvSpPr>
          <p:cNvPr id="3" name="Content Placeholder 2">
            <a:extLst>
              <a:ext uri="{FF2B5EF4-FFF2-40B4-BE49-F238E27FC236}">
                <a16:creationId xmlns:a16="http://schemas.microsoft.com/office/drawing/2014/main" id="{B1606999-DBE6-499D-A918-C7BA9783C952}"/>
              </a:ext>
            </a:extLst>
          </p:cNvPr>
          <p:cNvSpPr>
            <a:spLocks noGrp="1"/>
          </p:cNvSpPr>
          <p:nvPr>
            <p:ph idx="1"/>
          </p:nvPr>
        </p:nvSpPr>
        <p:spPr>
          <a:xfrm>
            <a:off x="838200" y="1671109"/>
            <a:ext cx="10083800" cy="4645024"/>
          </a:xfrm>
        </p:spPr>
        <p:txBody>
          <a:bodyPr>
            <a:normAutofit lnSpcReduction="10000"/>
          </a:bodyPr>
          <a:lstStyle/>
          <a:p>
            <a:pPr marL="0" lvl="0" indent="3175" defTabSz="457200">
              <a:lnSpc>
                <a:spcPct val="100000"/>
              </a:lnSpc>
              <a:spcBef>
                <a:spcPts val="0"/>
              </a:spcBef>
              <a:buNone/>
            </a:pPr>
            <a:r>
              <a:rPr lang="en-US" sz="2400" dirty="0">
                <a:solidFill>
                  <a:prstClr val="black"/>
                </a:solidFill>
                <a:latin typeface="Calibri Light" panose="020F0302020204030204" pitchFamily="34" charset="0"/>
                <a:cs typeface="Calibri Light" panose="020F0302020204030204" pitchFamily="34" charset="0"/>
              </a:rPr>
              <a:t>The information provided in this discussion is for informational purposes only, and does not constitute legal advice. </a:t>
            </a:r>
            <a:r>
              <a:rPr lang="en-US" sz="2400" dirty="0" err="1">
                <a:solidFill>
                  <a:prstClr val="black"/>
                </a:solidFill>
                <a:latin typeface="Calibri Light" panose="020F0302020204030204" pitchFamily="34" charset="0"/>
                <a:cs typeface="Calibri Light" panose="020F0302020204030204" pitchFamily="34" charset="0"/>
              </a:rPr>
              <a:t>ChangeLab</a:t>
            </a:r>
            <a:r>
              <a:rPr lang="en-US" sz="2400" dirty="0">
                <a:solidFill>
                  <a:prstClr val="black"/>
                </a:solidFill>
                <a:latin typeface="Calibri Light" panose="020F0302020204030204" pitchFamily="34" charset="0"/>
                <a:cs typeface="Calibri Light" panose="020F0302020204030204" pitchFamily="34" charset="0"/>
              </a:rPr>
              <a:t> Solutions does not enter into attorney-client relationships.</a:t>
            </a:r>
          </a:p>
          <a:p>
            <a:pPr marL="0" lvl="0" indent="3175" defTabSz="457200">
              <a:lnSpc>
                <a:spcPct val="100000"/>
              </a:lnSpc>
              <a:spcBef>
                <a:spcPts val="0"/>
              </a:spcBef>
              <a:buNone/>
            </a:pPr>
            <a:r>
              <a:rPr lang="en-US" sz="2400" dirty="0">
                <a:solidFill>
                  <a:prstClr val="black"/>
                </a:solidFill>
                <a:latin typeface="Calibri Light" panose="020F0302020204030204" pitchFamily="34" charset="0"/>
                <a:cs typeface="Calibri Light" panose="020F0302020204030204" pitchFamily="34" charset="0"/>
              </a:rPr>
              <a:t>	</a:t>
            </a:r>
          </a:p>
          <a:p>
            <a:pPr marL="0" lvl="0" indent="3175" defTabSz="457200">
              <a:lnSpc>
                <a:spcPct val="100000"/>
              </a:lnSpc>
              <a:spcBef>
                <a:spcPts val="0"/>
              </a:spcBef>
              <a:buNone/>
            </a:pPr>
            <a:r>
              <a:rPr lang="en-US" sz="2400" dirty="0" err="1">
                <a:solidFill>
                  <a:prstClr val="black"/>
                </a:solidFill>
                <a:latin typeface="Calibri Light" panose="020F0302020204030204" pitchFamily="34" charset="0"/>
                <a:cs typeface="Calibri Light" panose="020F0302020204030204" pitchFamily="34" charset="0"/>
              </a:rPr>
              <a:t>ChangeLab</a:t>
            </a:r>
            <a:r>
              <a:rPr lang="en-US" sz="2400" dirty="0">
                <a:solidFill>
                  <a:prstClr val="black"/>
                </a:solidFill>
                <a:latin typeface="Calibri Light" panose="020F0302020204030204" pitchFamily="34" charset="0"/>
                <a:cs typeface="Calibri Light" panose="020F0302020204030204" pitchFamily="34" charset="0"/>
              </a:rPr>
              <a:t> Solutions is a non-partisan, nonprofit organization that educates and informs the public through objective, non-partisan analysis, study, and/or research. The primary purpose of this discussion is to address legal and/or policy options to improve public health. There is no intent to reflect a view on specific legislation.</a:t>
            </a:r>
          </a:p>
          <a:p>
            <a:pPr marL="0" lvl="0" indent="3175" defTabSz="457200">
              <a:lnSpc>
                <a:spcPct val="100000"/>
              </a:lnSpc>
              <a:spcBef>
                <a:spcPts val="0"/>
              </a:spcBef>
              <a:buNone/>
            </a:pPr>
            <a:endParaRPr lang="en-US" sz="2400" dirty="0">
              <a:solidFill>
                <a:prstClr val="black"/>
              </a:solidFill>
              <a:latin typeface="Calibri Light" panose="020F0302020204030204" pitchFamily="34" charset="0"/>
              <a:cs typeface="Calibri Light" panose="020F0302020204030204" pitchFamily="34" charset="0"/>
            </a:endParaRPr>
          </a:p>
          <a:p>
            <a:pPr marL="0" lvl="0" indent="3175" defTabSz="457200">
              <a:lnSpc>
                <a:spcPct val="100000"/>
              </a:lnSpc>
              <a:spcBef>
                <a:spcPts val="0"/>
              </a:spcBef>
              <a:buNone/>
            </a:pPr>
            <a:endParaRPr lang="en-US" sz="2400" dirty="0">
              <a:solidFill>
                <a:prstClr val="black"/>
              </a:solidFill>
              <a:latin typeface="Calibri Light" panose="020F0302020204030204" pitchFamily="34" charset="0"/>
              <a:cs typeface="Calibri Light" panose="020F0302020204030204" pitchFamily="34" charset="0"/>
            </a:endParaRPr>
          </a:p>
          <a:p>
            <a:pPr marL="0" lvl="0" indent="3175" defTabSz="457200">
              <a:lnSpc>
                <a:spcPct val="100000"/>
              </a:lnSpc>
              <a:spcBef>
                <a:spcPts val="0"/>
              </a:spcBef>
              <a:buNone/>
            </a:pPr>
            <a:endParaRPr lang="en-US" sz="2400" dirty="0">
              <a:solidFill>
                <a:prstClr val="black"/>
              </a:solidFill>
              <a:latin typeface="Calibri Light" panose="020F0302020204030204" pitchFamily="34" charset="0"/>
              <a:cs typeface="Calibri Light" panose="020F0302020204030204" pitchFamily="34" charset="0"/>
            </a:endParaRPr>
          </a:p>
          <a:p>
            <a:pPr marL="0" lvl="0" indent="3175" defTabSz="457200">
              <a:lnSpc>
                <a:spcPct val="100000"/>
              </a:lnSpc>
              <a:spcBef>
                <a:spcPts val="0"/>
              </a:spcBef>
              <a:buNone/>
            </a:pPr>
            <a:r>
              <a:rPr lang="en-US" sz="2400" dirty="0">
                <a:solidFill>
                  <a:prstClr val="black"/>
                </a:solidFill>
                <a:latin typeface="Calibri Light" panose="020F0302020204030204" pitchFamily="34" charset="0"/>
                <a:cs typeface="Calibri Light" panose="020F0302020204030204" pitchFamily="34" charset="0"/>
              </a:rPr>
              <a:t>© 2016 </a:t>
            </a:r>
            <a:r>
              <a:rPr lang="en-US" sz="2400" dirty="0" err="1">
                <a:solidFill>
                  <a:prstClr val="black"/>
                </a:solidFill>
                <a:latin typeface="Calibri Light" panose="020F0302020204030204" pitchFamily="34" charset="0"/>
                <a:cs typeface="Calibri Light" panose="020F0302020204030204" pitchFamily="34" charset="0"/>
              </a:rPr>
              <a:t>ChangeLab</a:t>
            </a:r>
            <a:r>
              <a:rPr lang="en-US" sz="2400" dirty="0">
                <a:solidFill>
                  <a:prstClr val="black"/>
                </a:solidFill>
                <a:latin typeface="Calibri Light" panose="020F0302020204030204" pitchFamily="34" charset="0"/>
                <a:cs typeface="Calibri Light" panose="020F0302020204030204" pitchFamily="34" charset="0"/>
              </a:rPr>
              <a:t> Solutions </a:t>
            </a:r>
          </a:p>
        </p:txBody>
      </p:sp>
    </p:spTree>
    <p:extLst>
      <p:ext uri="{BB962C8B-B14F-4D97-AF65-F5344CB8AC3E}">
        <p14:creationId xmlns:p14="http://schemas.microsoft.com/office/powerpoint/2010/main" val="3006767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552700" y="2579931"/>
            <a:ext cx="7086600" cy="1698137"/>
          </a:xfrm>
        </p:spPr>
        <p:txBody>
          <a:bodyPr>
            <a:normAutofit/>
          </a:bodyPr>
          <a:lstStyle/>
          <a:p>
            <a:pPr lvl="0" algn="ctr"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Maintain healthy housing</a:t>
            </a:r>
          </a:p>
        </p:txBody>
      </p:sp>
    </p:spTree>
    <p:extLst>
      <p:ext uri="{BB962C8B-B14F-4D97-AF65-F5344CB8AC3E}">
        <p14:creationId xmlns:p14="http://schemas.microsoft.com/office/powerpoint/2010/main" val="1599762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131483" y="2579931"/>
            <a:ext cx="7929033" cy="1698137"/>
          </a:xfrm>
        </p:spPr>
        <p:txBody>
          <a:bodyPr>
            <a:normAutofit/>
          </a:bodyPr>
          <a:lstStyle/>
          <a:p>
            <a:pPr algn="ctr"/>
            <a:r>
              <a:rPr lang="en-US" sz="4800" b="1" dirty="0">
                <a:latin typeface="Calibri Light" panose="020F0302020204030204" pitchFamily="34" charset="0"/>
                <a:cs typeface="Calibri Light" panose="020F0302020204030204" pitchFamily="34" charset="0"/>
              </a:rPr>
              <a:t>Prevent drug overdose deaths</a:t>
            </a:r>
          </a:p>
        </p:txBody>
      </p:sp>
    </p:spTree>
    <p:extLst>
      <p:ext uri="{BB962C8B-B14F-4D97-AF65-F5344CB8AC3E}">
        <p14:creationId xmlns:p14="http://schemas.microsoft.com/office/powerpoint/2010/main" val="44811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552700" y="2579931"/>
            <a:ext cx="7086600" cy="1698137"/>
          </a:xfrm>
        </p:spPr>
        <p:txBody>
          <a:bodyPr>
            <a:normAutofit/>
          </a:bodyPr>
          <a:lstStyle/>
          <a:p>
            <a:pPr algn="ctr"/>
            <a:r>
              <a:rPr lang="en-US" sz="4800" b="1" dirty="0">
                <a:latin typeface="Calibri Light" panose="020F0302020204030204" pitchFamily="34" charset="0"/>
                <a:cs typeface="Calibri Light" panose="020F0302020204030204" pitchFamily="34" charset="0"/>
              </a:rPr>
              <a:t>Ensure food safety</a:t>
            </a:r>
          </a:p>
        </p:txBody>
      </p:sp>
    </p:spTree>
    <p:extLst>
      <p:ext uri="{BB962C8B-B14F-4D97-AF65-F5344CB8AC3E}">
        <p14:creationId xmlns:p14="http://schemas.microsoft.com/office/powerpoint/2010/main" val="3505311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173816" y="2579931"/>
            <a:ext cx="7844367" cy="1698137"/>
          </a:xfrm>
        </p:spPr>
        <p:txBody>
          <a:bodyPr>
            <a:normAutofit/>
          </a:bodyPr>
          <a:lstStyle/>
          <a:p>
            <a:r>
              <a:rPr lang="en-US" sz="4800" b="1" dirty="0">
                <a:latin typeface="Calibri Light" panose="020F0302020204030204" pitchFamily="34" charset="0"/>
                <a:cs typeface="Calibri Light" panose="020F0302020204030204" pitchFamily="34" charset="0"/>
              </a:rPr>
              <a:t>Provide access to healthy foods</a:t>
            </a:r>
          </a:p>
        </p:txBody>
      </p:sp>
    </p:spTree>
    <p:extLst>
      <p:ext uri="{BB962C8B-B14F-4D97-AF65-F5344CB8AC3E}">
        <p14:creationId xmlns:p14="http://schemas.microsoft.com/office/powerpoint/2010/main" val="3521138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886075" y="2579931"/>
            <a:ext cx="6419850" cy="1698137"/>
          </a:xfrm>
        </p:spPr>
        <p:txBody>
          <a:bodyPr>
            <a:normAutofit/>
          </a:bodyPr>
          <a:lstStyle/>
          <a:p>
            <a:r>
              <a:rPr lang="en-US" sz="4800" b="1" dirty="0">
                <a:latin typeface="Calibri Light" panose="020F0302020204030204" pitchFamily="34" charset="0"/>
                <a:cs typeface="Calibri Light" panose="020F0302020204030204" pitchFamily="34" charset="0"/>
              </a:rPr>
              <a:t>Prepare for emergencies</a:t>
            </a:r>
            <a:endParaRPr lang="en-US" sz="4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40919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ctrTitle"/>
          </p:nvPr>
        </p:nvSpPr>
        <p:spPr/>
        <p:txBody>
          <a:bodyPr>
            <a:no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Who has the power to shape public policy to improve public health?</a:t>
            </a:r>
          </a:p>
        </p:txBody>
      </p:sp>
    </p:spTree>
    <p:extLst>
      <p:ext uri="{BB962C8B-B14F-4D97-AF65-F5344CB8AC3E}">
        <p14:creationId xmlns:p14="http://schemas.microsoft.com/office/powerpoint/2010/main" val="783845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title"/>
          </p:nvPr>
        </p:nvSpPr>
        <p:spPr>
          <a:xfrm>
            <a:off x="2501370" y="2322899"/>
            <a:ext cx="7189259" cy="2212202"/>
          </a:xfrm>
        </p:spPr>
        <p:txBody>
          <a:bodyPr>
            <a:noAutofit/>
          </a:bodyPr>
          <a:lstStyle/>
          <a:p>
            <a:pPr algn="ctr"/>
            <a:r>
              <a:rPr lang="en-US" sz="4800" b="1" dirty="0">
                <a:latin typeface="Calibri Light" panose="020F0302020204030204" pitchFamily="34" charset="0"/>
                <a:cs typeface="Calibri Light" panose="020F0302020204030204" pitchFamily="34" charset="0"/>
              </a:rPr>
              <a:t>Look to the US Constitution</a:t>
            </a:r>
          </a:p>
        </p:txBody>
      </p:sp>
    </p:spTree>
    <p:extLst>
      <p:ext uri="{BB962C8B-B14F-4D97-AF65-F5344CB8AC3E}">
        <p14:creationId xmlns:p14="http://schemas.microsoft.com/office/powerpoint/2010/main" val="331907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ctrTitle"/>
          </p:nvPr>
        </p:nvSpPr>
        <p:spPr>
          <a:xfrm>
            <a:off x="328246" y="1122363"/>
            <a:ext cx="11641016" cy="2387600"/>
          </a:xfrm>
        </p:spPr>
        <p:txBody>
          <a:bodyPr>
            <a:noAutofit/>
          </a:bodyPr>
          <a:lstStyle/>
          <a:p>
            <a:pPr lvl="0" defTabSz="457200">
              <a:lnSpc>
                <a:spcPct val="100000"/>
              </a:lnSpc>
              <a:spcBef>
                <a:spcPts val="0"/>
              </a:spcBef>
            </a:pPr>
            <a:r>
              <a:rPr lang="en-US" sz="4800" b="1" dirty="0">
                <a:solidFill>
                  <a:prstClr val="black"/>
                </a:solidFill>
                <a:latin typeface="Calibri Light" panose="020F0302020204030204" pitchFamily="34" charset="0"/>
                <a:ea typeface="+mn-ea"/>
                <a:cs typeface="Calibri Light" panose="020F0302020204030204" pitchFamily="34" charset="0"/>
              </a:rPr>
              <a:t>What are the public health powers of the</a:t>
            </a:r>
            <a:br>
              <a:rPr lang="en-US" sz="4800" b="1" dirty="0">
                <a:solidFill>
                  <a:prstClr val="black"/>
                </a:solidFill>
                <a:latin typeface="Calibri Light" panose="020F0302020204030204" pitchFamily="34" charset="0"/>
                <a:ea typeface="+mn-ea"/>
                <a:cs typeface="Calibri Light" panose="020F0302020204030204" pitchFamily="34" charset="0"/>
              </a:rPr>
            </a:br>
            <a:r>
              <a:rPr lang="en-US" sz="4800" b="1" dirty="0">
                <a:solidFill>
                  <a:prstClr val="black"/>
                </a:solidFill>
                <a:latin typeface="Calibri Light" panose="020F0302020204030204" pitchFamily="34" charset="0"/>
                <a:ea typeface="+mn-ea"/>
                <a:cs typeface="Calibri Light" panose="020F0302020204030204" pitchFamily="34" charset="0"/>
              </a:rPr>
              <a:t>federal government?</a:t>
            </a:r>
          </a:p>
        </p:txBody>
      </p:sp>
    </p:spTree>
    <p:extLst>
      <p:ext uri="{BB962C8B-B14F-4D97-AF65-F5344CB8AC3E}">
        <p14:creationId xmlns:p14="http://schemas.microsoft.com/office/powerpoint/2010/main" val="1796784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ctrTitle"/>
          </p:nvPr>
        </p:nvSpPr>
        <p:spPr/>
        <p:txBody>
          <a:bodyPr>
            <a:noAutofit/>
          </a:bodyPr>
          <a:lstStyle/>
          <a:p>
            <a:r>
              <a:rPr lang="en-US" sz="4800" b="1" dirty="0">
                <a:latin typeface="Calibri Light" panose="020F0302020204030204" pitchFamily="34" charset="0"/>
                <a:cs typeface="Calibri Light" panose="020F0302020204030204" pitchFamily="34" charset="0"/>
              </a:rPr>
              <a:t>Federal regulations</a:t>
            </a:r>
            <a:br>
              <a:rPr lang="en-US" sz="4800" b="1" dirty="0">
                <a:latin typeface="Calibri Light" panose="020F0302020204030204" pitchFamily="34" charset="0"/>
                <a:cs typeface="Calibri Light" panose="020F0302020204030204" pitchFamily="34" charset="0"/>
              </a:rPr>
            </a:br>
            <a:r>
              <a:rPr lang="en-US" sz="4800" b="1" dirty="0">
                <a:latin typeface="Calibri Light" panose="020F0302020204030204" pitchFamily="34" charset="0"/>
                <a:cs typeface="Calibri Light" panose="020F0302020204030204" pitchFamily="34" charset="0"/>
              </a:rPr>
              <a:t>can incentivize local action</a:t>
            </a:r>
            <a:endParaRPr lang="en-US" sz="4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00140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ctrTitle"/>
          </p:nvPr>
        </p:nvSpPr>
        <p:spPr/>
        <p:txBody>
          <a:bodyPr>
            <a:noAutofit/>
          </a:bodyPr>
          <a:lstStyle/>
          <a:p>
            <a:r>
              <a:rPr lang="en-US" sz="4800" b="1" dirty="0">
                <a:latin typeface="Calibri Light" panose="020F0302020204030204" pitchFamily="34" charset="0"/>
                <a:cs typeface="Calibri Light" panose="020F0302020204030204" pitchFamily="34" charset="0"/>
              </a:rPr>
              <a:t>Federal government can also prohibit or preempt action</a:t>
            </a:r>
          </a:p>
        </p:txBody>
      </p:sp>
    </p:spTree>
    <p:extLst>
      <p:ext uri="{BB962C8B-B14F-4D97-AF65-F5344CB8AC3E}">
        <p14:creationId xmlns:p14="http://schemas.microsoft.com/office/powerpoint/2010/main" val="3396616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A5CC-7A10-4814-A0FC-0C074B8318FE}"/>
              </a:ext>
            </a:extLst>
          </p:cNvPr>
          <p:cNvSpPr>
            <a:spLocks noGrp="1"/>
          </p:cNvSpPr>
          <p:nvPr>
            <p:ph type="title"/>
          </p:nvPr>
        </p:nvSpPr>
        <p:spPr/>
        <p:txBody>
          <a:bodyPr/>
          <a:lstStyle/>
          <a:p>
            <a:r>
              <a:rPr lang="en-US" altLang="en-US" b="1" dirty="0">
                <a:latin typeface="Calibri Light" panose="020F0302020204030204" pitchFamily="34" charset="0"/>
                <a:cs typeface="Calibri Light" panose="020F0302020204030204" pitchFamily="34" charset="0"/>
              </a:rPr>
              <a:t>CDC DISCLAIMER</a:t>
            </a:r>
            <a:br>
              <a:rPr lang="en-US" altLang="en-US" b="1" dirty="0">
                <a:latin typeface="Calibri Light" panose="020F0302020204030204" pitchFamily="34" charset="0"/>
                <a:cs typeface="Calibri Light" panose="020F0302020204030204" pitchFamily="34" charset="0"/>
              </a:rPr>
            </a:br>
            <a:endParaRPr lang="en-US" dirty="0"/>
          </a:p>
        </p:txBody>
      </p:sp>
      <p:sp>
        <p:nvSpPr>
          <p:cNvPr id="3" name="Content Placeholder 2">
            <a:extLst>
              <a:ext uri="{FF2B5EF4-FFF2-40B4-BE49-F238E27FC236}">
                <a16:creationId xmlns:a16="http://schemas.microsoft.com/office/drawing/2014/main" id="{634645AC-EEFA-4C4A-8B3D-A1613E207C1D}"/>
              </a:ext>
            </a:extLst>
          </p:cNvPr>
          <p:cNvSpPr>
            <a:spLocks noGrp="1"/>
          </p:cNvSpPr>
          <p:nvPr>
            <p:ph idx="1"/>
          </p:nvPr>
        </p:nvSpPr>
        <p:spPr>
          <a:xfrm>
            <a:off x="1083732" y="1825625"/>
            <a:ext cx="10270067" cy="3559175"/>
          </a:xfrm>
        </p:spPr>
        <p:txBody>
          <a:bodyPr/>
          <a:lstStyle/>
          <a:p>
            <a:pPr marL="0" lvl="0" indent="0" fontAlgn="base">
              <a:lnSpc>
                <a:spcPct val="100000"/>
              </a:lnSpc>
              <a:spcBef>
                <a:spcPct val="0"/>
              </a:spcBef>
              <a:spcAft>
                <a:spcPct val="0"/>
              </a:spcAft>
              <a:buNone/>
            </a:pPr>
            <a:r>
              <a:rPr lang="en-US" altLang="en-US" sz="2400" b="1" dirty="0">
                <a:solidFill>
                  <a:prstClr val="black"/>
                </a:solidFill>
                <a:latin typeface="Calibri Light" panose="020F0302020204030204" pitchFamily="34" charset="0"/>
                <a:cs typeface="Calibri Light" panose="020F0302020204030204" pitchFamily="34" charset="0"/>
              </a:rPr>
              <a:t>These course materials are for instructional use only and are not intended as a substitute for professional legal or other advice. While every effort has been made to verify the accuracy of these materials, legal authorities and requirements may vary from jurisdiction to jurisdiction. Always seek the advice of an attorney or other qualified professional with any questions you may have regarding a legal matter.</a:t>
            </a:r>
          </a:p>
          <a:p>
            <a:pPr marL="0" lvl="0" indent="0" fontAlgn="base">
              <a:lnSpc>
                <a:spcPct val="100000"/>
              </a:lnSpc>
              <a:spcBef>
                <a:spcPct val="0"/>
              </a:spcBef>
              <a:spcAft>
                <a:spcPct val="0"/>
              </a:spcAft>
              <a:buNone/>
            </a:pPr>
            <a:endParaRPr lang="en-US" altLang="en-US" sz="2400" b="1" dirty="0">
              <a:solidFill>
                <a:prstClr val="black"/>
              </a:solidFill>
              <a:latin typeface="Calibri Light" panose="020F0302020204030204" pitchFamily="34" charset="0"/>
              <a:cs typeface="Calibri Light" panose="020F0302020204030204" pitchFamily="34" charset="0"/>
            </a:endParaRPr>
          </a:p>
          <a:p>
            <a:pPr marL="0" lvl="0" indent="0" fontAlgn="base">
              <a:lnSpc>
                <a:spcPct val="100000"/>
              </a:lnSpc>
              <a:spcBef>
                <a:spcPct val="0"/>
              </a:spcBef>
              <a:spcAft>
                <a:spcPct val="0"/>
              </a:spcAft>
              <a:buNone/>
            </a:pPr>
            <a:r>
              <a:rPr lang="en-US" altLang="en-US" sz="2400" b="1" dirty="0">
                <a:solidFill>
                  <a:prstClr val="black"/>
                </a:solidFill>
                <a:latin typeface="Calibri Light" panose="020F0302020204030204" pitchFamily="34" charset="0"/>
                <a:cs typeface="Calibri Light" panose="020F0302020204030204" pitchFamily="34" charset="0"/>
              </a:rPr>
              <a:t>The contents of this presentation have not been formally disseminated by the Centers for Disease Control and Prevention and should not be construed to represent any agency determination or policy.</a:t>
            </a:r>
          </a:p>
          <a:p>
            <a:pPr marL="0" indent="0">
              <a:buNone/>
            </a:pPr>
            <a:endParaRPr lang="en-US" dirty="0"/>
          </a:p>
        </p:txBody>
      </p:sp>
    </p:spTree>
    <p:extLst>
      <p:ext uri="{BB962C8B-B14F-4D97-AF65-F5344CB8AC3E}">
        <p14:creationId xmlns:p14="http://schemas.microsoft.com/office/powerpoint/2010/main" val="1752190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8F04-F391-44AA-8353-4F6FD388C4B2}"/>
              </a:ext>
            </a:extLst>
          </p:cNvPr>
          <p:cNvSpPr>
            <a:spLocks noGrp="1"/>
          </p:cNvSpPr>
          <p:nvPr>
            <p:ph type="ctrTitle"/>
          </p:nvPr>
        </p:nvSpPr>
        <p:spPr/>
        <p:txBody>
          <a:bodyPr>
            <a:noAutofit/>
          </a:bodyPr>
          <a:lstStyle/>
          <a:p>
            <a:r>
              <a:rPr lang="en-US" sz="4800" b="1" dirty="0">
                <a:latin typeface="Calibri Light" panose="020F0302020204030204" pitchFamily="34" charset="0"/>
                <a:cs typeface="Calibri Light" panose="020F0302020204030204" pitchFamily="34" charset="0"/>
              </a:rPr>
              <a:t>The states have the primary responsibility for public health</a:t>
            </a:r>
          </a:p>
        </p:txBody>
      </p:sp>
    </p:spTree>
    <p:extLst>
      <p:ext uri="{BB962C8B-B14F-4D97-AF65-F5344CB8AC3E}">
        <p14:creationId xmlns:p14="http://schemas.microsoft.com/office/powerpoint/2010/main" val="459930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23414-C289-4161-9219-3292438AFBC2}"/>
              </a:ext>
            </a:extLst>
          </p:cNvPr>
          <p:cNvSpPr>
            <a:spLocks noGrp="1"/>
          </p:cNvSpPr>
          <p:nvPr>
            <p:ph type="title"/>
          </p:nvPr>
        </p:nvSpPr>
        <p:spPr/>
        <p:txBody>
          <a:bodyPr/>
          <a:lstStyle/>
          <a:p>
            <a:r>
              <a:rPr lang="en-US" dirty="0"/>
              <a:t>Police Power</a:t>
            </a:r>
          </a:p>
        </p:txBody>
      </p:sp>
      <p:sp>
        <p:nvSpPr>
          <p:cNvPr id="3" name="Content Placeholder 2">
            <a:extLst>
              <a:ext uri="{FF2B5EF4-FFF2-40B4-BE49-F238E27FC236}">
                <a16:creationId xmlns:a16="http://schemas.microsoft.com/office/drawing/2014/main" id="{673CC324-750D-45DD-B033-A3CA00C656BF}"/>
              </a:ext>
            </a:extLst>
          </p:cNvPr>
          <p:cNvSpPr>
            <a:spLocks noGrp="1"/>
          </p:cNvSpPr>
          <p:nvPr>
            <p:ph idx="1"/>
          </p:nvPr>
        </p:nvSpPr>
        <p:spPr/>
        <p:txBody>
          <a:bodyPr/>
          <a:lstStyle/>
          <a:p>
            <a:r>
              <a:rPr lang="en-US" dirty="0">
                <a:latin typeface="+mj-lt"/>
                <a:cs typeface="Century Gothic"/>
              </a:rPr>
              <a:t>Promotes the public health, safety, and general well-being of the community</a:t>
            </a:r>
          </a:p>
          <a:p>
            <a:endParaRPr lang="en-US" dirty="0">
              <a:latin typeface="+mj-lt"/>
              <a:cs typeface="Century Gothic"/>
            </a:endParaRPr>
          </a:p>
          <a:p>
            <a:r>
              <a:rPr lang="en-US" dirty="0">
                <a:latin typeface="+mj-lt"/>
                <a:cs typeface="Century Gothic"/>
              </a:rPr>
              <a:t>Enacts and enforces laws for general welfare</a:t>
            </a:r>
          </a:p>
          <a:p>
            <a:endParaRPr lang="en-US" dirty="0">
              <a:latin typeface="+mj-lt"/>
              <a:cs typeface="Century Gothic"/>
            </a:endParaRPr>
          </a:p>
          <a:p>
            <a:r>
              <a:rPr lang="en-US" dirty="0">
                <a:latin typeface="+mj-lt"/>
                <a:cs typeface="Century Gothic"/>
              </a:rPr>
              <a:t>Regulates private rights in the public interest</a:t>
            </a:r>
          </a:p>
          <a:p>
            <a:endParaRPr lang="en-US" dirty="0">
              <a:latin typeface="Century Gothic"/>
              <a:cs typeface="Century Gothic"/>
            </a:endParaRPr>
          </a:p>
        </p:txBody>
      </p:sp>
    </p:spTree>
    <p:extLst>
      <p:ext uri="{BB962C8B-B14F-4D97-AF65-F5344CB8AC3E}">
        <p14:creationId xmlns:p14="http://schemas.microsoft.com/office/powerpoint/2010/main" val="2872085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EE9DF-E698-4002-A191-3904C585F505}"/>
              </a:ext>
            </a:extLst>
          </p:cNvPr>
          <p:cNvSpPr>
            <a:spLocks noGrp="1"/>
          </p:cNvSpPr>
          <p:nvPr>
            <p:ph type="title"/>
          </p:nvPr>
        </p:nvSpPr>
        <p:spPr/>
        <p:txBody>
          <a:bodyPr/>
          <a:lstStyle/>
          <a:p>
            <a:r>
              <a:rPr lang="en-US" dirty="0"/>
              <a:t>Some requirements</a:t>
            </a:r>
          </a:p>
        </p:txBody>
      </p:sp>
      <p:sp>
        <p:nvSpPr>
          <p:cNvPr id="3" name="Content Placeholder 2">
            <a:extLst>
              <a:ext uri="{FF2B5EF4-FFF2-40B4-BE49-F238E27FC236}">
                <a16:creationId xmlns:a16="http://schemas.microsoft.com/office/drawing/2014/main" id="{766F3A4C-D63E-4AC6-98AD-A2496996CEDC}"/>
              </a:ext>
            </a:extLst>
          </p:cNvPr>
          <p:cNvSpPr>
            <a:spLocks noGrp="1"/>
          </p:cNvSpPr>
          <p:nvPr>
            <p:ph idx="1"/>
          </p:nvPr>
        </p:nvSpPr>
        <p:spPr/>
        <p:txBody>
          <a:bodyPr/>
          <a:lstStyle/>
          <a:p>
            <a:pPr marL="0" indent="0" algn="ctr">
              <a:buNone/>
            </a:pPr>
            <a:r>
              <a:rPr lang="en-US" b="1" dirty="0">
                <a:latin typeface="Calibri Light" panose="020F0302020204030204" pitchFamily="34" charset="0"/>
                <a:ea typeface="Times New Roman" pitchFamily="18" charset="0"/>
                <a:cs typeface="Calibri Light" panose="020F0302020204030204" pitchFamily="34" charset="0"/>
              </a:rPr>
              <a:t>Must Be: </a:t>
            </a:r>
          </a:p>
          <a:p>
            <a:r>
              <a:rPr lang="en-US" dirty="0">
                <a:latin typeface="Calibri Light" panose="020F0302020204030204" pitchFamily="34" charset="0"/>
                <a:ea typeface="Times New Roman" pitchFamily="18" charset="0"/>
                <a:cs typeface="Calibri Light" panose="020F0302020204030204" pitchFamily="34" charset="0"/>
              </a:rPr>
              <a:t>Must be reasonably designed to correct a condition adversely affecting the public good</a:t>
            </a:r>
          </a:p>
          <a:p>
            <a:r>
              <a:rPr lang="en-US" dirty="0">
                <a:latin typeface="Calibri Light" panose="020F0302020204030204" pitchFamily="34" charset="0"/>
                <a:ea typeface="Times New Roman" pitchFamily="18" charset="0"/>
                <a:cs typeface="Calibri Light" panose="020F0302020204030204" pitchFamily="34" charset="0"/>
              </a:rPr>
              <a:t>Must be rationally related to public health, safety, or general welfare</a:t>
            </a:r>
          </a:p>
          <a:p>
            <a:endParaRPr lang="en-US" dirty="0">
              <a:latin typeface="Calibri Light" panose="020F0302020204030204" pitchFamily="34" charset="0"/>
              <a:ea typeface="Times New Roman" pitchFamily="18" charset="0"/>
              <a:cs typeface="Calibri Light" panose="020F0302020204030204" pitchFamily="34" charset="0"/>
            </a:endParaRPr>
          </a:p>
          <a:p>
            <a:pPr marL="0" indent="0" algn="ctr">
              <a:buNone/>
            </a:pPr>
            <a:r>
              <a:rPr lang="en-US" b="1" dirty="0">
                <a:latin typeface="Calibri Light" panose="020F0302020204030204" pitchFamily="34" charset="0"/>
                <a:ea typeface="Times New Roman" pitchFamily="18" charset="0"/>
                <a:cs typeface="Calibri Light" panose="020F0302020204030204" pitchFamily="34" charset="0"/>
              </a:rPr>
              <a:t>Can’t Be:</a:t>
            </a:r>
          </a:p>
          <a:p>
            <a:r>
              <a:rPr lang="en-US" dirty="0">
                <a:latin typeface="Calibri Light" panose="020F0302020204030204" pitchFamily="34" charset="0"/>
                <a:ea typeface="Times New Roman" pitchFamily="18" charset="0"/>
                <a:cs typeface="Calibri Light" panose="020F0302020204030204" pitchFamily="34" charset="0"/>
              </a:rPr>
              <a:t>Can’t violate state &amp; federal laws or constitutions</a:t>
            </a:r>
          </a:p>
          <a:p>
            <a:pPr>
              <a:defRPr/>
            </a:pPr>
            <a:r>
              <a:rPr lang="en-US" dirty="0">
                <a:latin typeface="Calibri Light" panose="020F0302020204030204" pitchFamily="34" charset="0"/>
                <a:ea typeface="Times New Roman" pitchFamily="18" charset="0"/>
                <a:cs typeface="Calibri Light" panose="020F0302020204030204" pitchFamily="34" charset="0"/>
              </a:rPr>
              <a:t>Can’t be arbitrary or oppressive</a:t>
            </a:r>
          </a:p>
          <a:p>
            <a:endParaRPr lang="en-US" dirty="0"/>
          </a:p>
        </p:txBody>
      </p:sp>
    </p:spTree>
    <p:extLst>
      <p:ext uri="{BB962C8B-B14F-4D97-AF65-F5344CB8AC3E}">
        <p14:creationId xmlns:p14="http://schemas.microsoft.com/office/powerpoint/2010/main" val="4130155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2E5F2-82AD-4111-B7CC-E86A7F17EE2B}"/>
              </a:ext>
            </a:extLst>
          </p:cNvPr>
          <p:cNvSpPr>
            <a:spLocks noGrp="1"/>
          </p:cNvSpPr>
          <p:nvPr>
            <p:ph type="title"/>
          </p:nvPr>
        </p:nvSpPr>
        <p:spPr/>
        <p:txBody>
          <a:bodyPr/>
          <a:lstStyle/>
          <a:p>
            <a:r>
              <a:rPr lang="en-US" b="1" dirty="0"/>
              <a:t>California State Constitution: Excerpt</a:t>
            </a:r>
          </a:p>
        </p:txBody>
      </p:sp>
      <p:sp>
        <p:nvSpPr>
          <p:cNvPr id="3" name="Content Placeholder 2">
            <a:extLst>
              <a:ext uri="{FF2B5EF4-FFF2-40B4-BE49-F238E27FC236}">
                <a16:creationId xmlns:a16="http://schemas.microsoft.com/office/drawing/2014/main" id="{CED1C61E-8D23-43D5-94F1-DD15D61F5C93}"/>
              </a:ext>
            </a:extLst>
          </p:cNvPr>
          <p:cNvSpPr>
            <a:spLocks noGrp="1"/>
          </p:cNvSpPr>
          <p:nvPr>
            <p:ph idx="1"/>
          </p:nvPr>
        </p:nvSpPr>
        <p:spPr/>
        <p:txBody>
          <a:bodyPr/>
          <a:lstStyle/>
          <a:p>
            <a:pPr marL="0" lvl="0" indent="0" defTabSz="457200">
              <a:lnSpc>
                <a:spcPct val="100000"/>
              </a:lnSpc>
              <a:spcBef>
                <a:spcPts val="0"/>
              </a:spcBef>
              <a:buNone/>
            </a:pPr>
            <a:r>
              <a:rPr lang="en-US" sz="4800" dirty="0">
                <a:solidFill>
                  <a:prstClr val="black"/>
                </a:solidFill>
                <a:latin typeface="Calibri Light" panose="020F0302020204030204" pitchFamily="34" charset="0"/>
                <a:cs typeface="Calibri Light" panose="020F0302020204030204" pitchFamily="34" charset="0"/>
              </a:rPr>
              <a:t>“A county or city may make &amp; enforce within its limits all local, police, sanitary, and other ordinances and regulations not in conflict with general laws.”</a:t>
            </a:r>
          </a:p>
          <a:p>
            <a:pPr marL="0" indent="0">
              <a:buNone/>
            </a:pPr>
            <a:endParaRPr lang="en-US" dirty="0"/>
          </a:p>
        </p:txBody>
      </p:sp>
    </p:spTree>
    <p:extLst>
      <p:ext uri="{BB962C8B-B14F-4D97-AF65-F5344CB8AC3E}">
        <p14:creationId xmlns:p14="http://schemas.microsoft.com/office/powerpoint/2010/main" val="647802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5B12-AC58-4338-B179-F7BA4CEFE212}"/>
              </a:ext>
            </a:extLst>
          </p:cNvPr>
          <p:cNvSpPr>
            <a:spLocks noGrp="1"/>
          </p:cNvSpPr>
          <p:nvPr>
            <p:ph type="ctrTitle"/>
          </p:nvPr>
        </p:nvSpPr>
        <p:spPr/>
        <p:txBody>
          <a:bodyPr>
            <a:normAutofit/>
          </a:bodyPr>
          <a:lstStyle/>
          <a:p>
            <a:pPr marL="0" lvl="0" indent="0" defTabSz="457200">
              <a:lnSpc>
                <a:spcPct val="100000"/>
              </a:lnSpc>
              <a:spcBef>
                <a:spcPts val="0"/>
              </a:spcBef>
            </a:pPr>
            <a:r>
              <a:rPr lang="en-US" b="1" dirty="0">
                <a:solidFill>
                  <a:prstClr val="black"/>
                </a:solidFill>
                <a:latin typeface="Calibri Light" panose="020F0302020204030204" pitchFamily="34" charset="0"/>
                <a:cs typeface="Calibri Light" panose="020F0302020204030204" pitchFamily="34" charset="0"/>
              </a:rPr>
              <a:t>What about tribal sovereignty?</a:t>
            </a:r>
            <a:endParaRPr lang="en-US" dirty="0"/>
          </a:p>
        </p:txBody>
      </p:sp>
    </p:spTree>
    <p:extLst>
      <p:ext uri="{BB962C8B-B14F-4D97-AF65-F5344CB8AC3E}">
        <p14:creationId xmlns:p14="http://schemas.microsoft.com/office/powerpoint/2010/main" val="3168890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FCB30-9147-4F3D-B177-8548E7AA44F8}"/>
              </a:ext>
            </a:extLst>
          </p:cNvPr>
          <p:cNvSpPr>
            <a:spLocks noGrp="1"/>
          </p:cNvSpPr>
          <p:nvPr>
            <p:ph type="title"/>
          </p:nvPr>
        </p:nvSpPr>
        <p:spPr/>
        <p:txBody>
          <a:bodyPr/>
          <a:lstStyle/>
          <a:p>
            <a:r>
              <a:rPr lang="en-US" b="1" dirty="0"/>
              <a:t>State &amp; Local Government Can…?</a:t>
            </a:r>
            <a:endParaRPr lang="en-US" dirty="0"/>
          </a:p>
        </p:txBody>
      </p:sp>
      <p:sp>
        <p:nvSpPr>
          <p:cNvPr id="3" name="Content Placeholder 2">
            <a:extLst>
              <a:ext uri="{FF2B5EF4-FFF2-40B4-BE49-F238E27FC236}">
                <a16:creationId xmlns:a16="http://schemas.microsoft.com/office/drawing/2014/main" id="{C458467E-C09A-402C-9BA0-2CE3228D2A4D}"/>
              </a:ext>
            </a:extLst>
          </p:cNvPr>
          <p:cNvSpPr>
            <a:spLocks noGrp="1"/>
          </p:cNvSpPr>
          <p:nvPr>
            <p:ph idx="1"/>
          </p:nvPr>
        </p:nvSpPr>
        <p:spPr/>
        <p:txBody>
          <a:bodyPr>
            <a:normAutofit/>
          </a:bodyPr>
          <a:lstStyle/>
          <a:p>
            <a:r>
              <a:rPr lang="en-US" dirty="0"/>
              <a:t>Investigate disease outbreaks</a:t>
            </a:r>
          </a:p>
          <a:p>
            <a:pPr marL="0" indent="0">
              <a:buNone/>
            </a:pPr>
            <a:endParaRPr lang="en-US" dirty="0"/>
          </a:p>
          <a:p>
            <a:r>
              <a:rPr lang="en-US" dirty="0"/>
              <a:t>Create zoning for farmer’s markets</a:t>
            </a:r>
          </a:p>
          <a:p>
            <a:pPr marL="0" indent="0">
              <a:buNone/>
            </a:pPr>
            <a:endParaRPr lang="en-US" dirty="0"/>
          </a:p>
          <a:p>
            <a:r>
              <a:rPr lang="en-US" dirty="0"/>
              <a:t>Require kids to wear </a:t>
            </a:r>
            <a:r>
              <a:rPr lang="en-US" dirty="0" err="1"/>
              <a:t>helments</a:t>
            </a:r>
            <a:endParaRPr lang="en-US" dirty="0"/>
          </a:p>
          <a:p>
            <a:endParaRPr lang="en-US" dirty="0"/>
          </a:p>
          <a:p>
            <a:r>
              <a:rPr lang="en-US" dirty="0"/>
              <a:t>Limit portion sizes</a:t>
            </a:r>
          </a:p>
        </p:txBody>
      </p:sp>
    </p:spTree>
    <p:extLst>
      <p:ext uri="{BB962C8B-B14F-4D97-AF65-F5344CB8AC3E}">
        <p14:creationId xmlns:p14="http://schemas.microsoft.com/office/powerpoint/2010/main" val="827066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60B1-894F-4E69-AA00-DF77D78EC278}"/>
              </a:ext>
            </a:extLst>
          </p:cNvPr>
          <p:cNvSpPr>
            <a:spLocks noGrp="1"/>
          </p:cNvSpPr>
          <p:nvPr>
            <p:ph type="title"/>
          </p:nvPr>
        </p:nvSpPr>
        <p:spPr/>
        <p:txBody>
          <a:bodyPr/>
          <a:lstStyle/>
          <a:p>
            <a:pPr algn="ctr"/>
            <a:r>
              <a:rPr lang="en-US" b="1" dirty="0"/>
              <a:t>What are the limitations </a:t>
            </a:r>
            <a:br>
              <a:rPr lang="en-US" b="1" dirty="0"/>
            </a:br>
            <a:r>
              <a:rPr lang="en-US" b="1" dirty="0"/>
              <a:t>on this power?</a:t>
            </a:r>
          </a:p>
        </p:txBody>
      </p:sp>
    </p:spTree>
    <p:extLst>
      <p:ext uri="{BB962C8B-B14F-4D97-AF65-F5344CB8AC3E}">
        <p14:creationId xmlns:p14="http://schemas.microsoft.com/office/powerpoint/2010/main" val="2189793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D5602-D1FF-4CF2-860A-414B01840D8B}"/>
              </a:ext>
            </a:extLst>
          </p:cNvPr>
          <p:cNvSpPr>
            <a:spLocks noGrp="1"/>
          </p:cNvSpPr>
          <p:nvPr>
            <p:ph type="title"/>
          </p:nvPr>
        </p:nvSpPr>
        <p:spPr>
          <a:xfrm>
            <a:off x="838200" y="1422399"/>
            <a:ext cx="10515600" cy="4419599"/>
          </a:xfrm>
        </p:spPr>
        <p:txBody>
          <a:bodyPr/>
          <a:lstStyle/>
          <a:p>
            <a:pPr algn="ctr"/>
            <a:r>
              <a:rPr lang="en-US" b="1" dirty="0"/>
              <a:t>Individual Rights</a:t>
            </a:r>
            <a:br>
              <a:rPr lang="en-US" b="1" dirty="0"/>
            </a:br>
            <a:br>
              <a:rPr lang="en-US" b="1" dirty="0"/>
            </a:br>
            <a:r>
              <a:rPr lang="en-US" b="1" dirty="0"/>
              <a:t>vs.</a:t>
            </a:r>
            <a:br>
              <a:rPr lang="en-US" b="1" dirty="0"/>
            </a:br>
            <a:br>
              <a:rPr lang="en-US" b="1" dirty="0"/>
            </a:br>
            <a:r>
              <a:rPr lang="en-US" b="1" dirty="0"/>
              <a:t>The Common Good</a:t>
            </a:r>
          </a:p>
        </p:txBody>
      </p:sp>
    </p:spTree>
    <p:extLst>
      <p:ext uri="{BB962C8B-B14F-4D97-AF65-F5344CB8AC3E}">
        <p14:creationId xmlns:p14="http://schemas.microsoft.com/office/powerpoint/2010/main" val="3726109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C419-E934-427A-9318-744FE1F33A7A}"/>
              </a:ext>
            </a:extLst>
          </p:cNvPr>
          <p:cNvSpPr>
            <a:spLocks noGrp="1"/>
          </p:cNvSpPr>
          <p:nvPr>
            <p:ph type="title"/>
          </p:nvPr>
        </p:nvSpPr>
        <p:spPr/>
        <p:txBody>
          <a:bodyPr/>
          <a:lstStyle/>
          <a:p>
            <a:pPr algn="ctr"/>
            <a:r>
              <a:rPr lang="en-US" b="1" dirty="0"/>
              <a:t>The Bill of Rights</a:t>
            </a:r>
          </a:p>
        </p:txBody>
      </p:sp>
    </p:spTree>
    <p:extLst>
      <p:ext uri="{BB962C8B-B14F-4D97-AF65-F5344CB8AC3E}">
        <p14:creationId xmlns:p14="http://schemas.microsoft.com/office/powerpoint/2010/main" val="820007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C958A-E154-4335-B990-883139DAE8B8}"/>
              </a:ext>
            </a:extLst>
          </p:cNvPr>
          <p:cNvSpPr>
            <a:spLocks noGrp="1"/>
          </p:cNvSpPr>
          <p:nvPr>
            <p:ph type="title"/>
          </p:nvPr>
        </p:nvSpPr>
        <p:spPr/>
        <p:txBody>
          <a:bodyPr/>
          <a:lstStyle/>
          <a:p>
            <a:r>
              <a:rPr lang="en-US" dirty="0"/>
              <a:t>Constitutional Rights</a:t>
            </a:r>
          </a:p>
        </p:txBody>
      </p:sp>
      <p:sp>
        <p:nvSpPr>
          <p:cNvPr id="3" name="Content Placeholder 2">
            <a:extLst>
              <a:ext uri="{FF2B5EF4-FFF2-40B4-BE49-F238E27FC236}">
                <a16:creationId xmlns:a16="http://schemas.microsoft.com/office/drawing/2014/main" id="{EAADB957-18DD-4A06-8955-F63362120768}"/>
              </a:ext>
            </a:extLst>
          </p:cNvPr>
          <p:cNvSpPr>
            <a:spLocks noGrp="1"/>
          </p:cNvSpPr>
          <p:nvPr>
            <p:ph idx="1"/>
          </p:nvPr>
        </p:nvSpPr>
        <p:spPr/>
        <p:txBody>
          <a:bodyPr/>
          <a:lstStyle/>
          <a:p>
            <a:r>
              <a:rPr lang="en-US" sz="4800" dirty="0">
                <a:cs typeface="Century Gothic"/>
              </a:rPr>
              <a:t>Freedom of </a:t>
            </a:r>
            <a:r>
              <a:rPr lang="en-US" sz="4800" dirty="0">
                <a:cs typeface="Segoe Script"/>
              </a:rPr>
              <a:t>speech &amp; religion</a:t>
            </a:r>
          </a:p>
          <a:p>
            <a:r>
              <a:rPr lang="en-US" sz="4800" dirty="0">
                <a:cs typeface="Century Gothic"/>
              </a:rPr>
              <a:t>Right to </a:t>
            </a:r>
            <a:r>
              <a:rPr lang="en-US" sz="4800" dirty="0">
                <a:cs typeface="Segoe Script"/>
              </a:rPr>
              <a:t>bear arms</a:t>
            </a:r>
          </a:p>
          <a:p>
            <a:r>
              <a:rPr lang="en-US" sz="4800" dirty="0">
                <a:cs typeface="Century Gothic"/>
              </a:rPr>
              <a:t>Search </a:t>
            </a:r>
            <a:r>
              <a:rPr lang="en-US" sz="4800" dirty="0">
                <a:cs typeface="Segoe Script"/>
              </a:rPr>
              <a:t>&amp; seizure</a:t>
            </a:r>
          </a:p>
          <a:p>
            <a:r>
              <a:rPr lang="en-US" sz="4800" b="1" dirty="0">
                <a:solidFill>
                  <a:srgbClr val="002060"/>
                </a:solidFill>
                <a:cs typeface="Century Gothic"/>
              </a:rPr>
              <a:t>Due </a:t>
            </a:r>
            <a:r>
              <a:rPr lang="en-US" sz="4800" b="1" dirty="0">
                <a:solidFill>
                  <a:srgbClr val="002060"/>
                </a:solidFill>
                <a:cs typeface="Segoe Script"/>
              </a:rPr>
              <a:t>process</a:t>
            </a:r>
          </a:p>
          <a:p>
            <a:r>
              <a:rPr lang="en-US" sz="4800" b="1" dirty="0">
                <a:solidFill>
                  <a:srgbClr val="002060"/>
                </a:solidFill>
                <a:cs typeface="Century Gothic"/>
              </a:rPr>
              <a:t>Equal </a:t>
            </a:r>
            <a:r>
              <a:rPr lang="en-US" sz="4800" b="1" dirty="0">
                <a:solidFill>
                  <a:srgbClr val="002060"/>
                </a:solidFill>
                <a:cs typeface="Segoe Script"/>
              </a:rPr>
              <a:t>protection</a:t>
            </a:r>
          </a:p>
          <a:p>
            <a:pPr marL="0" indent="0">
              <a:buNone/>
            </a:pPr>
            <a:endParaRPr lang="en-US" b="1" dirty="0">
              <a:solidFill>
                <a:srgbClr val="2D9385"/>
              </a:solidFill>
              <a:latin typeface="Segoe Script"/>
              <a:cs typeface="Segoe Script"/>
            </a:endParaRPr>
          </a:p>
        </p:txBody>
      </p:sp>
    </p:spTree>
    <p:extLst>
      <p:ext uri="{BB962C8B-B14F-4D97-AF65-F5344CB8AC3E}">
        <p14:creationId xmlns:p14="http://schemas.microsoft.com/office/powerpoint/2010/main" val="298995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173558-BA71-432E-890F-D0FF111F990A}"/>
              </a:ext>
            </a:extLst>
          </p:cNvPr>
          <p:cNvSpPr>
            <a:spLocks noGrp="1"/>
          </p:cNvSpPr>
          <p:nvPr>
            <p:ph type="title"/>
          </p:nvPr>
        </p:nvSpPr>
        <p:spPr>
          <a:xfrm>
            <a:off x="1502833" y="2308688"/>
            <a:ext cx="9186333" cy="2240624"/>
          </a:xfrm>
        </p:spPr>
        <p:txBody>
          <a:bodyPr>
            <a:noAutofit/>
          </a:bodyPr>
          <a:lstStyle/>
          <a:p>
            <a:r>
              <a:rPr lang="en-US" dirty="0">
                <a:latin typeface="Calibri Light" panose="020F0302020204030204" pitchFamily="34" charset="0"/>
                <a:cs typeface="Calibri Light" panose="020F0302020204030204" pitchFamily="34" charset="0"/>
              </a:rPr>
              <a:t>Legal </a:t>
            </a:r>
            <a:r>
              <a:rPr lang="en-US" b="1" dirty="0">
                <a:latin typeface="Calibri Light" panose="020F0302020204030204" pitchFamily="34" charset="0"/>
                <a:cs typeface="Calibri Light" panose="020F0302020204030204" pitchFamily="34" charset="0"/>
              </a:rPr>
              <a:t>HISTORY</a:t>
            </a:r>
            <a:r>
              <a:rPr lang="en-US" dirty="0">
                <a:latin typeface="Calibri Light" panose="020F0302020204030204" pitchFamily="34" charset="0"/>
                <a:cs typeface="Calibri Light" panose="020F0302020204030204" pitchFamily="34" charset="0"/>
              </a:rPr>
              <a:t> reveals both the </a:t>
            </a:r>
            <a:r>
              <a:rPr lang="en-US" b="1" dirty="0">
                <a:latin typeface="Calibri Light" panose="020F0302020204030204" pitchFamily="34" charset="0"/>
                <a:cs typeface="Calibri Light" panose="020F0302020204030204" pitchFamily="34" charset="0"/>
              </a:rPr>
              <a:t>POWER</a:t>
            </a:r>
            <a:r>
              <a:rPr lang="en-US" dirty="0">
                <a:latin typeface="Calibri Light" panose="020F0302020204030204" pitchFamily="34" charset="0"/>
                <a:cs typeface="Calibri Light" panose="020F0302020204030204" pitchFamily="34" charset="0"/>
              </a:rPr>
              <a:t> &amp; </a:t>
            </a:r>
            <a:r>
              <a:rPr lang="en-US" b="1" dirty="0">
                <a:latin typeface="Calibri Light" panose="020F0302020204030204" pitchFamily="34" charset="0"/>
                <a:cs typeface="Calibri Light" panose="020F0302020204030204" pitchFamily="34" charset="0"/>
              </a:rPr>
              <a:t>LIMITATIONS</a:t>
            </a:r>
            <a:r>
              <a:rPr lang="en-US" dirty="0">
                <a:latin typeface="Calibri Light" panose="020F0302020204030204" pitchFamily="34" charset="0"/>
                <a:cs typeface="Calibri Light" panose="020F0302020204030204" pitchFamily="34" charset="0"/>
              </a:rPr>
              <a:t> of government authority</a:t>
            </a:r>
            <a:br>
              <a:rPr lang="en-US"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to protect the public’s health</a:t>
            </a:r>
            <a:endParaRPr lang="en-US" dirty="0"/>
          </a:p>
        </p:txBody>
      </p:sp>
    </p:spTree>
    <p:extLst>
      <p:ext uri="{BB962C8B-B14F-4D97-AF65-F5344CB8AC3E}">
        <p14:creationId xmlns:p14="http://schemas.microsoft.com/office/powerpoint/2010/main" val="3126001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2878138"/>
            <a:ext cx="10515600" cy="2852737"/>
          </a:xfrm>
        </p:spPr>
        <p:txBody>
          <a:bodyPr>
            <a:noAutofit/>
          </a:bodyPr>
          <a:lstStyle/>
          <a:p>
            <a:pPr algn="ctr"/>
            <a:r>
              <a:rPr lang="en-US" sz="4800" b="1" dirty="0">
                <a:latin typeface="+mn-lt"/>
                <a:cs typeface="Segoe Script"/>
              </a:rPr>
              <a:t>According to the 5</a:t>
            </a:r>
            <a:r>
              <a:rPr lang="en-US" sz="4800" b="1" baseline="30000" dirty="0">
                <a:latin typeface="+mn-lt"/>
                <a:cs typeface="Segoe Script"/>
              </a:rPr>
              <a:t>th</a:t>
            </a:r>
            <a:r>
              <a:rPr lang="en-US" sz="4800" b="1" dirty="0">
                <a:latin typeface="+mn-lt"/>
                <a:cs typeface="Segoe Script"/>
              </a:rPr>
              <a:t> &amp; 14</a:t>
            </a:r>
            <a:r>
              <a:rPr lang="en-US" sz="4800" b="1" baseline="30000" dirty="0">
                <a:latin typeface="+mn-lt"/>
                <a:cs typeface="Segoe Script"/>
              </a:rPr>
              <a:t>th </a:t>
            </a:r>
            <a:r>
              <a:rPr lang="en-US" sz="4800" b="1" dirty="0">
                <a:latin typeface="+mn-lt"/>
                <a:cs typeface="Century Gothic"/>
              </a:rPr>
              <a:t>amendments,</a:t>
            </a:r>
            <a:br>
              <a:rPr lang="en-US" sz="4800" b="1" dirty="0">
                <a:latin typeface="+mn-lt"/>
                <a:cs typeface="Century Gothic"/>
              </a:rPr>
            </a:br>
            <a:br>
              <a:rPr lang="en-US" sz="4800" b="1" dirty="0">
                <a:latin typeface="+mn-lt"/>
                <a:cs typeface="Century Gothic"/>
              </a:rPr>
            </a:br>
            <a:r>
              <a:rPr lang="en-US" sz="4800" dirty="0">
                <a:latin typeface="+mn-lt"/>
                <a:cs typeface="Century Gothic"/>
              </a:rPr>
              <a:t>the government</a:t>
            </a:r>
            <a:br>
              <a:rPr lang="en-US" sz="4800" dirty="0">
                <a:latin typeface="+mn-lt"/>
                <a:cs typeface="Century Gothic"/>
              </a:rPr>
            </a:br>
            <a:r>
              <a:rPr lang="en-US" sz="4800" dirty="0">
                <a:latin typeface="+mn-lt"/>
                <a:cs typeface="Century Gothic"/>
              </a:rPr>
              <a:t>cannot deprive people of</a:t>
            </a:r>
            <a:br>
              <a:rPr lang="en-US" sz="4800" dirty="0">
                <a:latin typeface="+mn-lt"/>
                <a:cs typeface="Century Gothic"/>
              </a:rPr>
            </a:br>
            <a:r>
              <a:rPr lang="en-US" sz="4800" dirty="0">
                <a:latin typeface="+mn-lt"/>
                <a:cs typeface="Century Gothic"/>
              </a:rPr>
              <a:t>life, liberty, or property without</a:t>
            </a:r>
            <a:br>
              <a:rPr lang="en-US" sz="4800" dirty="0">
                <a:latin typeface="+mn-lt"/>
                <a:cs typeface="Century Gothic"/>
              </a:rPr>
            </a:br>
            <a:r>
              <a:rPr lang="en-US" sz="4800" dirty="0">
                <a:latin typeface="+mn-lt"/>
                <a:cs typeface="Century Gothic"/>
              </a:rPr>
              <a:t>due process of law.</a:t>
            </a:r>
            <a:endParaRPr lang="en-US" sz="4800" dirty="0">
              <a:latin typeface="+mn-lt"/>
            </a:endParaRPr>
          </a:p>
        </p:txBody>
      </p:sp>
    </p:spTree>
    <p:extLst>
      <p:ext uri="{BB962C8B-B14F-4D97-AF65-F5344CB8AC3E}">
        <p14:creationId xmlns:p14="http://schemas.microsoft.com/office/powerpoint/2010/main" val="35072855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2878138"/>
            <a:ext cx="10515600" cy="2852737"/>
          </a:xfrm>
        </p:spPr>
        <p:txBody>
          <a:bodyPr>
            <a:noAutofit/>
          </a:bodyPr>
          <a:lstStyle/>
          <a:p>
            <a:pPr algn="ctr"/>
            <a:r>
              <a:rPr lang="en-US" sz="4800" b="1" dirty="0">
                <a:latin typeface="+mn-lt"/>
                <a:cs typeface="Segoe Script"/>
              </a:rPr>
              <a:t>Procedural Due Process</a:t>
            </a:r>
            <a:br>
              <a:rPr lang="en-US" sz="4800" b="1" dirty="0">
                <a:latin typeface="+mn-lt"/>
                <a:cs typeface="Century Gothic"/>
              </a:rPr>
            </a:br>
            <a:br>
              <a:rPr lang="en-US" sz="4800" b="1" dirty="0">
                <a:latin typeface="+mn-lt"/>
                <a:cs typeface="Century Gothic"/>
              </a:rPr>
            </a:br>
            <a:r>
              <a:rPr lang="en-US" sz="4800" dirty="0">
                <a:latin typeface="+mn-lt"/>
                <a:cs typeface="Century Gothic"/>
              </a:rPr>
              <a:t>Did the government allow the right to fair and impartial legal proceedings </a:t>
            </a:r>
            <a:br>
              <a:rPr lang="en-US" sz="4800" dirty="0">
                <a:latin typeface="+mn-lt"/>
                <a:cs typeface="Century Gothic"/>
              </a:rPr>
            </a:br>
            <a:r>
              <a:rPr lang="en-US" sz="4800" dirty="0">
                <a:latin typeface="+mn-lt"/>
                <a:cs typeface="Century Gothic"/>
              </a:rPr>
              <a:t>before depriving someone of </a:t>
            </a:r>
            <a:br>
              <a:rPr lang="en-US" sz="4800" dirty="0">
                <a:latin typeface="+mn-lt"/>
                <a:cs typeface="Century Gothic"/>
              </a:rPr>
            </a:br>
            <a:r>
              <a:rPr lang="en-US" sz="4800" b="1" dirty="0">
                <a:latin typeface="+mn-lt"/>
                <a:cs typeface="Century Gothic"/>
              </a:rPr>
              <a:t>life, liberty, or property?</a:t>
            </a:r>
            <a:endParaRPr lang="en-US" sz="4800" dirty="0">
              <a:latin typeface="+mn-lt"/>
            </a:endParaRPr>
          </a:p>
        </p:txBody>
      </p:sp>
    </p:spTree>
    <p:extLst>
      <p:ext uri="{BB962C8B-B14F-4D97-AF65-F5344CB8AC3E}">
        <p14:creationId xmlns:p14="http://schemas.microsoft.com/office/powerpoint/2010/main" val="21035164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2878138"/>
            <a:ext cx="10515600" cy="2852737"/>
          </a:xfrm>
        </p:spPr>
        <p:txBody>
          <a:bodyPr>
            <a:noAutofit/>
          </a:bodyPr>
          <a:lstStyle/>
          <a:p>
            <a:pPr algn="ctr"/>
            <a:r>
              <a:rPr lang="en-US" sz="4800" b="1" dirty="0">
                <a:latin typeface="+mn-lt"/>
                <a:cs typeface="Segoe Script"/>
              </a:rPr>
              <a:t>Substantive Due Process</a:t>
            </a:r>
            <a:br>
              <a:rPr lang="en-US" sz="4800" b="1" dirty="0">
                <a:latin typeface="+mn-lt"/>
                <a:cs typeface="Century Gothic"/>
              </a:rPr>
            </a:br>
            <a:br>
              <a:rPr lang="en-US" sz="4800" b="1" dirty="0">
                <a:latin typeface="+mn-lt"/>
                <a:cs typeface="Century Gothic"/>
              </a:rPr>
            </a:br>
            <a:r>
              <a:rPr lang="en-US" sz="4800" dirty="0">
                <a:latin typeface="+mn-lt"/>
                <a:cs typeface="Century Gothic"/>
              </a:rPr>
              <a:t>Does the government have an appropriate justification</a:t>
            </a:r>
            <a:br>
              <a:rPr lang="en-US" sz="4800" dirty="0">
                <a:latin typeface="+mn-lt"/>
                <a:cs typeface="Century Gothic"/>
              </a:rPr>
            </a:br>
            <a:r>
              <a:rPr lang="en-US" sz="4800" dirty="0">
                <a:latin typeface="+mn-lt"/>
                <a:cs typeface="Century Gothic"/>
              </a:rPr>
              <a:t>for depriving someone of</a:t>
            </a:r>
            <a:br>
              <a:rPr lang="en-US" sz="4800" dirty="0">
                <a:latin typeface="+mn-lt"/>
                <a:cs typeface="Century Gothic"/>
              </a:rPr>
            </a:br>
            <a:r>
              <a:rPr lang="en-US" sz="4800" b="1" dirty="0">
                <a:latin typeface="+mn-lt"/>
                <a:cs typeface="Century Gothic"/>
              </a:rPr>
              <a:t>life, liberty, or property?</a:t>
            </a:r>
            <a:endParaRPr lang="en-US" sz="4800" dirty="0">
              <a:latin typeface="+mn-lt"/>
            </a:endParaRPr>
          </a:p>
        </p:txBody>
      </p:sp>
    </p:spTree>
    <p:extLst>
      <p:ext uri="{BB962C8B-B14F-4D97-AF65-F5344CB8AC3E}">
        <p14:creationId xmlns:p14="http://schemas.microsoft.com/office/powerpoint/2010/main" val="3256057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1743605"/>
            <a:ext cx="10515600" cy="2852737"/>
          </a:xfrm>
        </p:spPr>
        <p:txBody>
          <a:bodyPr>
            <a:noAutofit/>
          </a:bodyPr>
          <a:lstStyle/>
          <a:p>
            <a:pPr algn="ctr"/>
            <a:r>
              <a:rPr lang="en-US" sz="4800" b="1" dirty="0">
                <a:latin typeface="+mn-lt"/>
                <a:cs typeface="Segoe Script"/>
              </a:rPr>
              <a:t>Some things are more difficult</a:t>
            </a:r>
            <a:br>
              <a:rPr lang="en-US" sz="4800" b="1" dirty="0">
                <a:latin typeface="+mn-lt"/>
                <a:cs typeface="Century Gothic"/>
              </a:rPr>
            </a:br>
            <a:r>
              <a:rPr lang="en-US" sz="4800" dirty="0">
                <a:latin typeface="+mn-lt"/>
                <a:cs typeface="Century Gothic"/>
              </a:rPr>
              <a:t>for the government to regulate than others. </a:t>
            </a:r>
            <a:endParaRPr lang="en-US" sz="4800" dirty="0">
              <a:latin typeface="+mn-lt"/>
            </a:endParaRPr>
          </a:p>
        </p:txBody>
      </p:sp>
    </p:spTree>
    <p:extLst>
      <p:ext uri="{BB962C8B-B14F-4D97-AF65-F5344CB8AC3E}">
        <p14:creationId xmlns:p14="http://schemas.microsoft.com/office/powerpoint/2010/main" val="3291017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1743605"/>
            <a:ext cx="10515600" cy="2852737"/>
          </a:xfrm>
        </p:spPr>
        <p:txBody>
          <a:bodyPr>
            <a:noAutofit/>
          </a:bodyPr>
          <a:lstStyle/>
          <a:p>
            <a:pPr algn="ctr"/>
            <a:r>
              <a:rPr lang="en-US" sz="4800" b="1" dirty="0">
                <a:latin typeface="+mn-lt"/>
              </a:rPr>
              <a:t>When fundamental liberties </a:t>
            </a:r>
            <a:br>
              <a:rPr lang="en-US" sz="4800" b="1" dirty="0">
                <a:latin typeface="+mn-lt"/>
              </a:rPr>
            </a:br>
            <a:r>
              <a:rPr lang="en-US" sz="4800" b="1" dirty="0">
                <a:latin typeface="+mn-lt"/>
              </a:rPr>
              <a:t>ARE NOT involved</a:t>
            </a:r>
            <a:endParaRPr lang="en-US" sz="4800" dirty="0">
              <a:latin typeface="+mn-lt"/>
            </a:endParaRPr>
          </a:p>
        </p:txBody>
      </p:sp>
    </p:spTree>
    <p:extLst>
      <p:ext uri="{BB962C8B-B14F-4D97-AF65-F5344CB8AC3E}">
        <p14:creationId xmlns:p14="http://schemas.microsoft.com/office/powerpoint/2010/main" val="2265545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97A3-0AA7-425C-B9A6-0E8C7F052423}"/>
              </a:ext>
            </a:extLst>
          </p:cNvPr>
          <p:cNvSpPr>
            <a:spLocks noGrp="1"/>
          </p:cNvSpPr>
          <p:nvPr>
            <p:ph type="title"/>
          </p:nvPr>
        </p:nvSpPr>
        <p:spPr>
          <a:xfrm>
            <a:off x="838200" y="1743605"/>
            <a:ext cx="10515600" cy="2852737"/>
          </a:xfrm>
        </p:spPr>
        <p:txBody>
          <a:bodyPr>
            <a:noAutofit/>
          </a:bodyPr>
          <a:lstStyle/>
          <a:p>
            <a:pPr algn="ctr"/>
            <a:r>
              <a:rPr lang="en-US" sz="4800" b="1" dirty="0">
                <a:latin typeface="+mn-lt"/>
              </a:rPr>
              <a:t>The Rational Basis Test</a:t>
            </a:r>
            <a:br>
              <a:rPr lang="en-US" sz="4800" b="1" dirty="0">
                <a:latin typeface="+mn-lt"/>
              </a:rPr>
            </a:br>
            <a:br>
              <a:rPr lang="en-US" sz="4800" b="1" dirty="0">
                <a:latin typeface="+mn-lt"/>
              </a:rPr>
            </a:br>
            <a:r>
              <a:rPr lang="en-US" sz="4800" dirty="0">
                <a:latin typeface="+mn-lt"/>
              </a:rPr>
              <a:t>Is the government acting reasonably related to a legitimate government goal?</a:t>
            </a:r>
          </a:p>
        </p:txBody>
      </p:sp>
    </p:spTree>
    <p:extLst>
      <p:ext uri="{BB962C8B-B14F-4D97-AF65-F5344CB8AC3E}">
        <p14:creationId xmlns:p14="http://schemas.microsoft.com/office/powerpoint/2010/main" val="22559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A3D1B-0DB1-46F9-A54B-E05D3A6537D9}"/>
              </a:ext>
            </a:extLst>
          </p:cNvPr>
          <p:cNvSpPr>
            <a:spLocks noGrp="1"/>
          </p:cNvSpPr>
          <p:nvPr>
            <p:ph type="title"/>
          </p:nvPr>
        </p:nvSpPr>
        <p:spPr>
          <a:xfrm>
            <a:off x="1807633" y="2493962"/>
            <a:ext cx="8576733" cy="1870075"/>
          </a:xfrm>
        </p:spPr>
        <p:txBody>
          <a:bodyPr>
            <a:normAutofit/>
          </a:bodyPr>
          <a:lstStyle/>
          <a:p>
            <a:pPr algn="ctr"/>
            <a:r>
              <a:rPr lang="en-US" sz="5400" b="1" dirty="0">
                <a:latin typeface="Calibri Light" panose="020F0302020204030204" pitchFamily="34" charset="0"/>
                <a:cs typeface="Calibri Light" panose="020F0302020204030204" pitchFamily="34" charset="0"/>
              </a:rPr>
              <a:t>When fundamental liberties ARE involved</a:t>
            </a:r>
          </a:p>
        </p:txBody>
      </p:sp>
    </p:spTree>
    <p:extLst>
      <p:ext uri="{BB962C8B-B14F-4D97-AF65-F5344CB8AC3E}">
        <p14:creationId xmlns:p14="http://schemas.microsoft.com/office/powerpoint/2010/main" val="31516700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5CFC4-7D42-4A53-A52B-98601DF4E4B5}"/>
              </a:ext>
            </a:extLst>
          </p:cNvPr>
          <p:cNvSpPr>
            <a:spLocks noGrp="1"/>
          </p:cNvSpPr>
          <p:nvPr>
            <p:ph type="title"/>
          </p:nvPr>
        </p:nvSpPr>
        <p:spPr/>
        <p:txBody>
          <a:bodyPr>
            <a:normAutofit/>
          </a:bodyPr>
          <a:lstStyle/>
          <a:p>
            <a:pPr algn="ctr"/>
            <a:r>
              <a:rPr lang="en-US" sz="5400" b="1" dirty="0">
                <a:latin typeface="+mn-lt"/>
                <a:cs typeface="Calibri Light" panose="020F0302020204030204" pitchFamily="34" charset="0"/>
              </a:rPr>
              <a:t>The Strict Scrutiny Test</a:t>
            </a:r>
            <a:endParaRPr lang="en-US" b="1" dirty="0">
              <a:latin typeface="+mn-lt"/>
            </a:endParaRPr>
          </a:p>
        </p:txBody>
      </p:sp>
      <p:sp>
        <p:nvSpPr>
          <p:cNvPr id="3" name="Content Placeholder 2">
            <a:extLst>
              <a:ext uri="{FF2B5EF4-FFF2-40B4-BE49-F238E27FC236}">
                <a16:creationId xmlns:a16="http://schemas.microsoft.com/office/drawing/2014/main" id="{835FFD19-E747-4356-B8D3-0491BCBBA386}"/>
              </a:ext>
            </a:extLst>
          </p:cNvPr>
          <p:cNvSpPr>
            <a:spLocks noGrp="1"/>
          </p:cNvSpPr>
          <p:nvPr>
            <p:ph idx="1"/>
          </p:nvPr>
        </p:nvSpPr>
        <p:spPr>
          <a:xfrm>
            <a:off x="838200" y="2106612"/>
            <a:ext cx="10515600" cy="2644775"/>
          </a:xfrm>
        </p:spPr>
        <p:txBody>
          <a:bodyPr/>
          <a:lstStyle/>
          <a:p>
            <a:pPr marL="0" lvl="0" indent="0" algn="ctr" defTabSz="457200">
              <a:lnSpc>
                <a:spcPct val="100000"/>
              </a:lnSpc>
              <a:spcBef>
                <a:spcPts val="0"/>
              </a:spcBef>
              <a:buNone/>
            </a:pPr>
            <a:r>
              <a:rPr lang="en-US" sz="4800" dirty="0">
                <a:solidFill>
                  <a:prstClr val="black"/>
                </a:solidFill>
                <a:latin typeface="Calibri Light" panose="020F0302020204030204" pitchFamily="34" charset="0"/>
                <a:cs typeface="Calibri Light" panose="020F0302020204030204" pitchFamily="34" charset="0"/>
              </a:rPr>
              <a:t>Is the government action </a:t>
            </a:r>
            <a:r>
              <a:rPr lang="en-US" sz="4800" b="1" dirty="0">
                <a:solidFill>
                  <a:prstClr val="black"/>
                </a:solidFill>
                <a:latin typeface="Calibri Light" panose="020F0302020204030204" pitchFamily="34" charset="0"/>
                <a:cs typeface="Calibri Light" panose="020F0302020204030204" pitchFamily="34" charset="0"/>
              </a:rPr>
              <a:t>narrowly tailored</a:t>
            </a:r>
            <a:r>
              <a:rPr lang="en-US" sz="4800" dirty="0">
                <a:solidFill>
                  <a:prstClr val="black"/>
                </a:solidFill>
                <a:latin typeface="Calibri Light" panose="020F0302020204030204" pitchFamily="34" charset="0"/>
                <a:cs typeface="Calibri Light" panose="020F0302020204030204" pitchFamily="34" charset="0"/>
              </a:rPr>
              <a:t>, or is it the </a:t>
            </a:r>
            <a:r>
              <a:rPr lang="en-US" sz="4800" b="1" dirty="0">
                <a:solidFill>
                  <a:prstClr val="black"/>
                </a:solidFill>
                <a:latin typeface="Calibri Light" panose="020F0302020204030204" pitchFamily="34" charset="0"/>
                <a:cs typeface="Calibri Light" panose="020F0302020204030204" pitchFamily="34" charset="0"/>
              </a:rPr>
              <a:t>least restrictive alternative</a:t>
            </a:r>
            <a:r>
              <a:rPr lang="en-US" sz="4800" dirty="0">
                <a:solidFill>
                  <a:prstClr val="black"/>
                </a:solidFill>
                <a:latin typeface="Calibri Light" panose="020F0302020204030204" pitchFamily="34" charset="0"/>
                <a:cs typeface="Calibri Light" panose="020F0302020204030204" pitchFamily="34" charset="0"/>
              </a:rPr>
              <a:t> to achieve a compelling goal?</a:t>
            </a:r>
          </a:p>
          <a:p>
            <a:pPr marL="0" indent="0">
              <a:buNone/>
            </a:pPr>
            <a:endParaRPr lang="en-US" dirty="0"/>
          </a:p>
        </p:txBody>
      </p:sp>
    </p:spTree>
    <p:extLst>
      <p:ext uri="{BB962C8B-B14F-4D97-AF65-F5344CB8AC3E}">
        <p14:creationId xmlns:p14="http://schemas.microsoft.com/office/powerpoint/2010/main" val="23111467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F7FF-FA07-4994-84A0-24A029B46AF0}"/>
              </a:ext>
            </a:extLst>
          </p:cNvPr>
          <p:cNvSpPr>
            <a:spLocks noGrp="1"/>
          </p:cNvSpPr>
          <p:nvPr>
            <p:ph type="title"/>
          </p:nvPr>
        </p:nvSpPr>
        <p:spPr>
          <a:xfrm>
            <a:off x="838200" y="224287"/>
            <a:ext cx="10515600" cy="1466401"/>
          </a:xfrm>
        </p:spPr>
        <p:txBody>
          <a:bodyPr>
            <a:normAutofit/>
          </a:bodyPr>
          <a:lstStyle/>
          <a:p>
            <a:r>
              <a:rPr lang="en-US" dirty="0">
                <a:latin typeface="Calibri Light" panose="020F0302020204030204" pitchFamily="34" charset="0"/>
                <a:cs typeface="Calibri Light" panose="020F0302020204030204" pitchFamily="34" charset="0"/>
              </a:rPr>
              <a:t>The government </a:t>
            </a:r>
            <a:r>
              <a:rPr lang="en-US" b="1" dirty="0">
                <a:latin typeface="Calibri Light" panose="020F0302020204030204" pitchFamily="34" charset="0"/>
                <a:cs typeface="Calibri Light" panose="020F0302020204030204" pitchFamily="34" charset="0"/>
              </a:rPr>
              <a:t>must tread carefully if a regulation affects fundamental liberties.</a:t>
            </a:r>
            <a:endParaRPr lang="en-US" dirty="0"/>
          </a:p>
        </p:txBody>
      </p:sp>
      <p:pic>
        <p:nvPicPr>
          <p:cNvPr id="7" name="Content Placeholder 6" descr="Chart summarizing the two tests courts will use to determine whether the government action being challenged is justified. If the individual interest at stake is minimal, the court will apply the more lenient rational basis test (i.e., did the government act reasonably related to a legitimate government goal?). If a fundamental liberty interest is at stake, the court will apply strict scrutiny (i.e., Is the government action narrowly tailored to achieve a compelling goal?)">
            <a:extLst>
              <a:ext uri="{FF2B5EF4-FFF2-40B4-BE49-F238E27FC236}">
                <a16:creationId xmlns:a16="http://schemas.microsoft.com/office/drawing/2014/main" id="{9E7E7D07-6194-46AE-A79F-7A0B80EA599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1497"/>
          <a:stretch/>
        </p:blipFill>
        <p:spPr>
          <a:xfrm>
            <a:off x="1134533" y="1563688"/>
            <a:ext cx="9169398" cy="5095425"/>
          </a:xfrm>
        </p:spPr>
      </p:pic>
    </p:spTree>
    <p:extLst>
      <p:ext uri="{BB962C8B-B14F-4D97-AF65-F5344CB8AC3E}">
        <p14:creationId xmlns:p14="http://schemas.microsoft.com/office/powerpoint/2010/main" val="35945508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9BE7E-DE0C-4D30-9D78-50ECF41FDFCD}"/>
              </a:ext>
            </a:extLst>
          </p:cNvPr>
          <p:cNvSpPr>
            <a:spLocks noGrp="1"/>
          </p:cNvSpPr>
          <p:nvPr>
            <p:ph type="title"/>
          </p:nvPr>
        </p:nvSpPr>
        <p:spPr/>
        <p:txBody>
          <a:bodyPr>
            <a:normAutofit/>
          </a:bodyPr>
          <a:lstStyle/>
          <a:p>
            <a:r>
              <a:rPr lang="en-US" sz="5400" b="1" dirty="0"/>
              <a:t>Mandatory Vaccinations: Example 1</a:t>
            </a:r>
          </a:p>
        </p:txBody>
      </p:sp>
      <p:sp>
        <p:nvSpPr>
          <p:cNvPr id="3" name="Content Placeholder 2">
            <a:extLst>
              <a:ext uri="{FF2B5EF4-FFF2-40B4-BE49-F238E27FC236}">
                <a16:creationId xmlns:a16="http://schemas.microsoft.com/office/drawing/2014/main" id="{D7128382-7D2C-465B-B270-A81F9793BD97}"/>
              </a:ext>
            </a:extLst>
          </p:cNvPr>
          <p:cNvSpPr>
            <a:spLocks noGrp="1"/>
          </p:cNvSpPr>
          <p:nvPr>
            <p:ph idx="1"/>
          </p:nvPr>
        </p:nvSpPr>
        <p:spPr/>
        <p:txBody>
          <a:bodyPr/>
          <a:lstStyle/>
          <a:p>
            <a:r>
              <a:rPr lang="en-US" sz="4400" dirty="0">
                <a:latin typeface="Calibri Light" panose="020F0302020204030204" pitchFamily="34" charset="0"/>
                <a:cs typeface="Calibri Light" panose="020F0302020204030204" pitchFamily="34" charset="0"/>
              </a:rPr>
              <a:t>Can the government require parents to vaccinate their children in order to attend public school?</a:t>
            </a:r>
          </a:p>
          <a:p>
            <a:pPr marL="0" indent="0">
              <a:buNone/>
            </a:pPr>
            <a:endParaRPr lang="en-US" sz="3000" b="1" dirty="0">
              <a:latin typeface="Calibri Light" panose="020F03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141834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5E26-A914-42BD-A506-46BF4E155CFC}"/>
              </a:ext>
            </a:extLst>
          </p:cNvPr>
          <p:cNvSpPr>
            <a:spLocks noGrp="1"/>
          </p:cNvSpPr>
          <p:nvPr>
            <p:ph type="title"/>
          </p:nvPr>
        </p:nvSpPr>
        <p:spPr>
          <a:xfrm>
            <a:off x="3189816" y="2827866"/>
            <a:ext cx="5812367" cy="1202267"/>
          </a:xfrm>
        </p:spPr>
        <p:txBody>
          <a:bodyPr>
            <a:noAutofit/>
          </a:bodyPr>
          <a:lstStyle/>
          <a:p>
            <a:r>
              <a:rPr lang="en-US" sz="5400" b="1" dirty="0">
                <a:latin typeface="Calibri Light" panose="020F0302020204030204" pitchFamily="34" charset="0"/>
                <a:cs typeface="Calibri Light" panose="020F0302020204030204" pitchFamily="34" charset="0"/>
              </a:rPr>
              <a:t>Let’s go back in time</a:t>
            </a:r>
            <a:endParaRPr lang="en-US" sz="5400" dirty="0"/>
          </a:p>
        </p:txBody>
      </p:sp>
    </p:spTree>
    <p:extLst>
      <p:ext uri="{BB962C8B-B14F-4D97-AF65-F5344CB8AC3E}">
        <p14:creationId xmlns:p14="http://schemas.microsoft.com/office/powerpoint/2010/main" val="17199463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9BE7E-DE0C-4D30-9D78-50ECF41FDFCD}"/>
              </a:ext>
            </a:extLst>
          </p:cNvPr>
          <p:cNvSpPr>
            <a:spLocks noGrp="1"/>
          </p:cNvSpPr>
          <p:nvPr>
            <p:ph type="title"/>
          </p:nvPr>
        </p:nvSpPr>
        <p:spPr/>
        <p:txBody>
          <a:bodyPr>
            <a:normAutofit/>
          </a:bodyPr>
          <a:lstStyle/>
          <a:p>
            <a:r>
              <a:rPr lang="en-US" sz="5400" b="1" dirty="0"/>
              <a:t>Mandatory Vaccinations: Example 2</a:t>
            </a:r>
          </a:p>
        </p:txBody>
      </p:sp>
      <p:sp>
        <p:nvSpPr>
          <p:cNvPr id="3" name="Content Placeholder 2">
            <a:extLst>
              <a:ext uri="{FF2B5EF4-FFF2-40B4-BE49-F238E27FC236}">
                <a16:creationId xmlns:a16="http://schemas.microsoft.com/office/drawing/2014/main" id="{D7128382-7D2C-465B-B270-A81F9793BD97}"/>
              </a:ext>
            </a:extLst>
          </p:cNvPr>
          <p:cNvSpPr>
            <a:spLocks noGrp="1"/>
          </p:cNvSpPr>
          <p:nvPr>
            <p:ph idx="1"/>
          </p:nvPr>
        </p:nvSpPr>
        <p:spPr/>
        <p:txBody>
          <a:bodyPr/>
          <a:lstStyle/>
          <a:p>
            <a:r>
              <a:rPr lang="en-US" sz="4400" dirty="0">
                <a:latin typeface="Calibri Light" panose="020F0302020204030204" pitchFamily="34" charset="0"/>
                <a:cs typeface="Calibri Light" panose="020F0302020204030204" pitchFamily="34" charset="0"/>
              </a:rPr>
              <a:t>Can the government require parents to vaccinate their children in order to attend public school?</a:t>
            </a:r>
          </a:p>
          <a:p>
            <a:r>
              <a:rPr lang="en-US" sz="4400" dirty="0">
                <a:latin typeface="Calibri Light" panose="020F0302020204030204" pitchFamily="34" charset="0"/>
                <a:cs typeface="Calibri Light" panose="020F0302020204030204" pitchFamily="34" charset="0"/>
              </a:rPr>
              <a:t>What about to attend private school?</a:t>
            </a:r>
          </a:p>
          <a:p>
            <a:endParaRPr lang="en-US" sz="5400" dirty="0">
              <a:latin typeface="Calibri Light" panose="020F0302020204030204" pitchFamily="34" charset="0"/>
              <a:cs typeface="Calibri Light" panose="020F0302020204030204" pitchFamily="34" charset="0"/>
            </a:endParaRPr>
          </a:p>
          <a:p>
            <a:pPr marL="0" indent="0">
              <a:buNone/>
            </a:pPr>
            <a:endParaRPr lang="en-US" sz="3000" b="1" dirty="0">
              <a:latin typeface="Calibri Light" panose="020F03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3089771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9BE7E-DE0C-4D30-9D78-50ECF41FDFCD}"/>
              </a:ext>
            </a:extLst>
          </p:cNvPr>
          <p:cNvSpPr>
            <a:spLocks noGrp="1"/>
          </p:cNvSpPr>
          <p:nvPr>
            <p:ph type="title"/>
          </p:nvPr>
        </p:nvSpPr>
        <p:spPr/>
        <p:txBody>
          <a:bodyPr>
            <a:normAutofit/>
          </a:bodyPr>
          <a:lstStyle/>
          <a:p>
            <a:r>
              <a:rPr lang="en-US" sz="5400" b="1" dirty="0"/>
              <a:t>Mandatory Vaccinations: Example 3</a:t>
            </a:r>
          </a:p>
        </p:txBody>
      </p:sp>
      <p:sp>
        <p:nvSpPr>
          <p:cNvPr id="3" name="Content Placeholder 2">
            <a:extLst>
              <a:ext uri="{FF2B5EF4-FFF2-40B4-BE49-F238E27FC236}">
                <a16:creationId xmlns:a16="http://schemas.microsoft.com/office/drawing/2014/main" id="{D7128382-7D2C-465B-B270-A81F9793BD97}"/>
              </a:ext>
            </a:extLst>
          </p:cNvPr>
          <p:cNvSpPr>
            <a:spLocks noGrp="1"/>
          </p:cNvSpPr>
          <p:nvPr>
            <p:ph idx="1"/>
          </p:nvPr>
        </p:nvSpPr>
        <p:spPr/>
        <p:txBody>
          <a:bodyPr/>
          <a:lstStyle/>
          <a:p>
            <a:r>
              <a:rPr lang="en-US" sz="4400" dirty="0">
                <a:latin typeface="Calibri Light" panose="020F0302020204030204" pitchFamily="34" charset="0"/>
                <a:cs typeface="Calibri Light" panose="020F0302020204030204" pitchFamily="34" charset="0"/>
              </a:rPr>
              <a:t>Can the government require parents to vaccinate their children in order to attend public school?</a:t>
            </a:r>
          </a:p>
          <a:p>
            <a:r>
              <a:rPr lang="en-US" sz="4400" dirty="0">
                <a:latin typeface="Calibri Light" panose="020F0302020204030204" pitchFamily="34" charset="0"/>
                <a:cs typeface="Calibri Light" panose="020F0302020204030204" pitchFamily="34" charset="0"/>
              </a:rPr>
              <a:t>What about to attend private school?</a:t>
            </a:r>
          </a:p>
          <a:p>
            <a:r>
              <a:rPr lang="en-US" sz="4400" dirty="0">
                <a:latin typeface="Calibri Light" panose="020F0302020204030204" pitchFamily="34" charset="0"/>
                <a:cs typeface="Calibri Light" panose="020F0302020204030204" pitchFamily="34" charset="0"/>
              </a:rPr>
              <a:t>What about for all children?</a:t>
            </a:r>
          </a:p>
          <a:p>
            <a:pPr marL="0" indent="0">
              <a:buNone/>
            </a:pPr>
            <a:endParaRPr lang="en-US" sz="4400" dirty="0">
              <a:latin typeface="Calibri Light" panose="020F0302020204030204" pitchFamily="34" charset="0"/>
              <a:cs typeface="Calibri Light" panose="020F0302020204030204" pitchFamily="34" charset="0"/>
            </a:endParaRPr>
          </a:p>
          <a:p>
            <a:endParaRPr lang="en-US" sz="5400" dirty="0">
              <a:latin typeface="Calibri Light" panose="020F0302020204030204" pitchFamily="34" charset="0"/>
              <a:cs typeface="Calibri Light" panose="020F0302020204030204" pitchFamily="34" charset="0"/>
            </a:endParaRPr>
          </a:p>
          <a:p>
            <a:pPr marL="0" indent="0">
              <a:buNone/>
            </a:pPr>
            <a:endParaRPr lang="en-US" sz="3000" b="1" dirty="0">
              <a:latin typeface="Calibri Light" panose="020F03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3653546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01A1-CF47-4233-8322-D096A3EADC4F}"/>
              </a:ext>
            </a:extLst>
          </p:cNvPr>
          <p:cNvSpPr>
            <a:spLocks noGrp="1"/>
          </p:cNvSpPr>
          <p:nvPr>
            <p:ph type="title"/>
          </p:nvPr>
        </p:nvSpPr>
        <p:spPr/>
        <p:txBody>
          <a:bodyPr/>
          <a:lstStyle/>
          <a:p>
            <a:r>
              <a:rPr lang="en-US" b="1" dirty="0"/>
              <a:t>Equal Protection</a:t>
            </a:r>
          </a:p>
        </p:txBody>
      </p:sp>
      <p:sp>
        <p:nvSpPr>
          <p:cNvPr id="3" name="Content Placeholder 2">
            <a:extLst>
              <a:ext uri="{FF2B5EF4-FFF2-40B4-BE49-F238E27FC236}">
                <a16:creationId xmlns:a16="http://schemas.microsoft.com/office/drawing/2014/main" id="{D7128382-7D2C-465B-B270-A81F9793BD97}"/>
              </a:ext>
            </a:extLst>
          </p:cNvPr>
          <p:cNvSpPr>
            <a:spLocks noGrp="1"/>
          </p:cNvSpPr>
          <p:nvPr>
            <p:ph idx="1"/>
          </p:nvPr>
        </p:nvSpPr>
        <p:spPr/>
        <p:txBody>
          <a:bodyPr>
            <a:normAutofit/>
          </a:bodyPr>
          <a:lstStyle/>
          <a:p>
            <a:pPr marL="0" lvl="0" indent="0" algn="ctr" defTabSz="457200">
              <a:lnSpc>
                <a:spcPct val="100000"/>
              </a:lnSpc>
              <a:spcBef>
                <a:spcPts val="0"/>
              </a:spcBef>
              <a:buNone/>
            </a:pPr>
            <a:r>
              <a:rPr lang="en-US" sz="4400" b="1" dirty="0">
                <a:solidFill>
                  <a:prstClr val="black"/>
                </a:solidFill>
                <a:cs typeface="Calibri Light" panose="020F0302020204030204" pitchFamily="34" charset="0"/>
              </a:rPr>
              <a:t>According to the 5</a:t>
            </a:r>
            <a:r>
              <a:rPr lang="en-US" sz="4400" b="1" baseline="30000" dirty="0">
                <a:solidFill>
                  <a:prstClr val="black"/>
                </a:solidFill>
                <a:cs typeface="Calibri Light" panose="020F0302020204030204" pitchFamily="34" charset="0"/>
              </a:rPr>
              <a:t>th</a:t>
            </a:r>
            <a:r>
              <a:rPr lang="en-US" sz="4400" b="1" dirty="0">
                <a:solidFill>
                  <a:prstClr val="black"/>
                </a:solidFill>
                <a:cs typeface="Calibri Light" panose="020F0302020204030204" pitchFamily="34" charset="0"/>
              </a:rPr>
              <a:t> &amp; 14</a:t>
            </a:r>
            <a:r>
              <a:rPr lang="en-US" sz="4400" b="1" baseline="30000" dirty="0">
                <a:solidFill>
                  <a:prstClr val="black"/>
                </a:solidFill>
                <a:cs typeface="Calibri Light" panose="020F0302020204030204" pitchFamily="34" charset="0"/>
              </a:rPr>
              <a:t>th</a:t>
            </a:r>
            <a:r>
              <a:rPr lang="en-US" sz="4400" b="1" dirty="0">
                <a:solidFill>
                  <a:prstClr val="black"/>
                </a:solidFill>
                <a:cs typeface="Calibri Light" panose="020F0302020204030204" pitchFamily="34" charset="0"/>
              </a:rPr>
              <a:t> amendments, </a:t>
            </a:r>
          </a:p>
          <a:p>
            <a:pPr marL="0" lvl="0" indent="0" algn="ctr" defTabSz="457200">
              <a:lnSpc>
                <a:spcPct val="100000"/>
              </a:lnSpc>
              <a:spcBef>
                <a:spcPts val="0"/>
              </a:spcBef>
              <a:buNone/>
            </a:pPr>
            <a:r>
              <a:rPr lang="en-US" sz="4400" dirty="0">
                <a:solidFill>
                  <a:prstClr val="black"/>
                </a:solidFill>
                <a:cs typeface="Calibri Light" panose="020F0302020204030204" pitchFamily="34" charset="0"/>
              </a:rPr>
              <a:t>the government shall not “deny to any person within its jurisdiction the equal protection of the laws.”</a:t>
            </a:r>
          </a:p>
          <a:p>
            <a:pPr marL="0" indent="0">
              <a:buNone/>
            </a:pPr>
            <a:endParaRPr lang="en-US" dirty="0"/>
          </a:p>
        </p:txBody>
      </p:sp>
    </p:spTree>
    <p:extLst>
      <p:ext uri="{BB962C8B-B14F-4D97-AF65-F5344CB8AC3E}">
        <p14:creationId xmlns:p14="http://schemas.microsoft.com/office/powerpoint/2010/main" val="17306895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A32D-F7C2-4781-85A5-3CBE10B4C346}"/>
              </a:ext>
            </a:extLst>
          </p:cNvPr>
          <p:cNvSpPr>
            <a:spLocks noGrp="1"/>
          </p:cNvSpPr>
          <p:nvPr>
            <p:ph type="title"/>
          </p:nvPr>
        </p:nvSpPr>
        <p:spPr>
          <a:xfrm>
            <a:off x="0" y="2766218"/>
            <a:ext cx="12192000" cy="1325563"/>
          </a:xfrm>
        </p:spPr>
        <p:txBody>
          <a:bodyPr>
            <a:noAutofit/>
          </a:bodyPr>
          <a:lstStyle/>
          <a:p>
            <a:pPr algn="ctr"/>
            <a:r>
              <a:rPr lang="en-US" sz="6600" b="1" dirty="0">
                <a:latin typeface="Calibri Light" panose="020F0302020204030204" pitchFamily="34" charset="0"/>
                <a:cs typeface="Calibri Light" panose="020F0302020204030204" pitchFamily="34" charset="0"/>
              </a:rPr>
              <a:t>Non-protected classifications</a:t>
            </a:r>
            <a:endParaRPr lang="en-US" sz="6600" dirty="0"/>
          </a:p>
        </p:txBody>
      </p:sp>
    </p:spTree>
    <p:extLst>
      <p:ext uri="{BB962C8B-B14F-4D97-AF65-F5344CB8AC3E}">
        <p14:creationId xmlns:p14="http://schemas.microsoft.com/office/powerpoint/2010/main" val="22180803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8D9F-5710-4026-888A-21472D4EB94D}"/>
              </a:ext>
            </a:extLst>
          </p:cNvPr>
          <p:cNvSpPr>
            <a:spLocks noGrp="1"/>
          </p:cNvSpPr>
          <p:nvPr>
            <p:ph type="title"/>
          </p:nvPr>
        </p:nvSpPr>
        <p:spPr/>
        <p:txBody>
          <a:bodyPr>
            <a:normAutofit/>
          </a:bodyPr>
          <a:lstStyle/>
          <a:p>
            <a:pPr algn="ctr"/>
            <a:r>
              <a:rPr lang="en-US" sz="6000" dirty="0">
                <a:latin typeface="Calibri Light" panose="020F0302020204030204" pitchFamily="34" charset="0"/>
                <a:cs typeface="Calibri Light" panose="020F0302020204030204" pitchFamily="34" charset="0"/>
              </a:rPr>
              <a:t>The Rational Basis Test</a:t>
            </a:r>
            <a:endParaRPr lang="en-US" sz="6000" dirty="0"/>
          </a:p>
        </p:txBody>
      </p:sp>
      <p:sp>
        <p:nvSpPr>
          <p:cNvPr id="3" name="Content Placeholder 2">
            <a:extLst>
              <a:ext uri="{FF2B5EF4-FFF2-40B4-BE49-F238E27FC236}">
                <a16:creationId xmlns:a16="http://schemas.microsoft.com/office/drawing/2014/main" id="{D09D90C6-8CA5-45D5-B50F-69D9123E4A33}"/>
              </a:ext>
            </a:extLst>
          </p:cNvPr>
          <p:cNvSpPr>
            <a:spLocks noGrp="1"/>
          </p:cNvSpPr>
          <p:nvPr>
            <p:ph idx="1"/>
          </p:nvPr>
        </p:nvSpPr>
        <p:spPr>
          <a:xfrm>
            <a:off x="1204546" y="2219935"/>
            <a:ext cx="9782908" cy="2418129"/>
          </a:xfrm>
        </p:spPr>
        <p:txBody>
          <a:bodyPr/>
          <a:lstStyle/>
          <a:p>
            <a:pPr marL="0" indent="0">
              <a:buNone/>
            </a:pPr>
            <a:r>
              <a:rPr lang="en-US" sz="5400" dirty="0">
                <a:latin typeface="Calibri Light" panose="020F0302020204030204" pitchFamily="34" charset="0"/>
                <a:cs typeface="Calibri Light" panose="020F0302020204030204" pitchFamily="34" charset="0"/>
              </a:rPr>
              <a:t>Is the government acting </a:t>
            </a:r>
            <a:r>
              <a:rPr lang="en-US" sz="5400" b="1" dirty="0">
                <a:latin typeface="Calibri Light" panose="020F0302020204030204" pitchFamily="34" charset="0"/>
                <a:cs typeface="Calibri Light" panose="020F0302020204030204" pitchFamily="34" charset="0"/>
              </a:rPr>
              <a:t>reasonably related </a:t>
            </a:r>
            <a:r>
              <a:rPr lang="en-US" sz="5400" dirty="0">
                <a:latin typeface="Calibri Light" panose="020F0302020204030204" pitchFamily="34" charset="0"/>
                <a:cs typeface="Calibri Light" panose="020F0302020204030204" pitchFamily="34" charset="0"/>
              </a:rPr>
              <a:t>to a legitimate government goal?</a:t>
            </a:r>
          </a:p>
          <a:p>
            <a:pPr marL="0" indent="0">
              <a:buNone/>
            </a:pPr>
            <a:endParaRPr lang="en-US" dirty="0"/>
          </a:p>
        </p:txBody>
      </p:sp>
    </p:spTree>
    <p:extLst>
      <p:ext uri="{BB962C8B-B14F-4D97-AF65-F5344CB8AC3E}">
        <p14:creationId xmlns:p14="http://schemas.microsoft.com/office/powerpoint/2010/main" val="3274779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86B64-2658-4C7B-99E3-98998EC17D34}"/>
              </a:ext>
            </a:extLst>
          </p:cNvPr>
          <p:cNvSpPr>
            <a:spLocks noGrp="1"/>
          </p:cNvSpPr>
          <p:nvPr>
            <p:ph type="title"/>
          </p:nvPr>
        </p:nvSpPr>
        <p:spPr>
          <a:xfrm>
            <a:off x="1556238" y="1571747"/>
            <a:ext cx="9079523" cy="3714506"/>
          </a:xfrm>
        </p:spPr>
        <p:txBody>
          <a:bodyPr>
            <a:normAutofit/>
          </a:bodyPr>
          <a:lstStyle/>
          <a:p>
            <a:r>
              <a:rPr lang="en-US" b="1" dirty="0">
                <a:latin typeface="Calibri Light" panose="020F0302020204030204" pitchFamily="34" charset="0"/>
                <a:cs typeface="Calibri Light" panose="020F0302020204030204" pitchFamily="34" charset="0"/>
              </a:rPr>
              <a:t>Can the government pass a law</a:t>
            </a:r>
            <a:r>
              <a:rPr lang="en-US" dirty="0">
                <a:latin typeface="Calibri Light" panose="020F0302020204030204" pitchFamily="34" charset="0"/>
                <a:cs typeface="Calibri Light" panose="020F0302020204030204" pitchFamily="34" charset="0"/>
              </a:rPr>
              <a:t> </a:t>
            </a:r>
            <a:r>
              <a:rPr lang="en-US" b="1" dirty="0">
                <a:latin typeface="Calibri Light" panose="020F0302020204030204" pitchFamily="34" charset="0"/>
                <a:cs typeface="Calibri Light" panose="020F0302020204030204" pitchFamily="34" charset="0"/>
              </a:rPr>
              <a:t>that imposes menu labeling requirements on large chain restaurants, but not on smaller chains or independents?</a:t>
            </a:r>
            <a:endParaRPr lang="en-US" dirty="0"/>
          </a:p>
        </p:txBody>
      </p:sp>
    </p:spTree>
    <p:extLst>
      <p:ext uri="{BB962C8B-B14F-4D97-AF65-F5344CB8AC3E}">
        <p14:creationId xmlns:p14="http://schemas.microsoft.com/office/powerpoint/2010/main" val="4012481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86B64-2658-4C7B-99E3-98998EC17D34}"/>
              </a:ext>
            </a:extLst>
          </p:cNvPr>
          <p:cNvSpPr>
            <a:spLocks noGrp="1"/>
          </p:cNvSpPr>
          <p:nvPr>
            <p:ph type="title"/>
          </p:nvPr>
        </p:nvSpPr>
        <p:spPr>
          <a:xfrm>
            <a:off x="1556238" y="1571747"/>
            <a:ext cx="9079523" cy="3714506"/>
          </a:xfrm>
        </p:spPr>
        <p:txBody>
          <a:bodyPr>
            <a:normAutofit/>
          </a:bodyPr>
          <a:lstStyle/>
          <a:p>
            <a:r>
              <a:rPr lang="en-US" b="1" dirty="0">
                <a:latin typeface="Calibri Light" panose="020F0302020204030204" pitchFamily="34" charset="0"/>
                <a:cs typeface="Calibri Light" panose="020F0302020204030204" pitchFamily="34" charset="0"/>
              </a:rPr>
              <a:t>A law that applies to bigger, but not smaller, businesses needs only to be reasonably related to a legitimate</a:t>
            </a:r>
            <a:br>
              <a:rPr lang="en-US" b="1" dirty="0">
                <a:latin typeface="Calibri Light" panose="020F0302020204030204" pitchFamily="34" charset="0"/>
                <a:cs typeface="Calibri Light" panose="020F0302020204030204" pitchFamily="34" charset="0"/>
              </a:rPr>
            </a:br>
            <a:r>
              <a:rPr lang="en-US" b="1" dirty="0">
                <a:latin typeface="Calibri Light" panose="020F0302020204030204" pitchFamily="34" charset="0"/>
                <a:cs typeface="Calibri Light" panose="020F0302020204030204" pitchFamily="34" charset="0"/>
              </a:rPr>
              <a:t>government goal.</a:t>
            </a:r>
          </a:p>
        </p:txBody>
      </p:sp>
    </p:spTree>
    <p:extLst>
      <p:ext uri="{BB962C8B-B14F-4D97-AF65-F5344CB8AC3E}">
        <p14:creationId xmlns:p14="http://schemas.microsoft.com/office/powerpoint/2010/main" val="4199522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A32D-F7C2-4781-85A5-3CBE10B4C346}"/>
              </a:ext>
            </a:extLst>
          </p:cNvPr>
          <p:cNvSpPr>
            <a:spLocks noGrp="1"/>
          </p:cNvSpPr>
          <p:nvPr>
            <p:ph type="title"/>
          </p:nvPr>
        </p:nvSpPr>
        <p:spPr>
          <a:xfrm>
            <a:off x="2526322" y="2766218"/>
            <a:ext cx="7139355" cy="1325563"/>
          </a:xfrm>
        </p:spPr>
        <p:txBody>
          <a:bodyPr>
            <a:noAutofit/>
          </a:bodyPr>
          <a:lstStyle/>
          <a:p>
            <a:r>
              <a:rPr lang="en-US" sz="6600" b="1" dirty="0">
                <a:latin typeface="Calibri Light" panose="020F0302020204030204" pitchFamily="34" charset="0"/>
                <a:cs typeface="Calibri Light" panose="020F0302020204030204" pitchFamily="34" charset="0"/>
              </a:rPr>
              <a:t>Protected Classes</a:t>
            </a:r>
            <a:endParaRPr lang="en-US" sz="6600" dirty="0"/>
          </a:p>
        </p:txBody>
      </p:sp>
    </p:spTree>
    <p:extLst>
      <p:ext uri="{BB962C8B-B14F-4D97-AF65-F5344CB8AC3E}">
        <p14:creationId xmlns:p14="http://schemas.microsoft.com/office/powerpoint/2010/main" val="689598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E681E7-5BA6-4C2C-81C9-39EA3153F45C}"/>
              </a:ext>
            </a:extLst>
          </p:cNvPr>
          <p:cNvSpPr>
            <a:spLocks noGrp="1"/>
          </p:cNvSpPr>
          <p:nvPr>
            <p:ph idx="1"/>
          </p:nvPr>
        </p:nvSpPr>
        <p:spPr>
          <a:xfrm>
            <a:off x="420130" y="1950305"/>
            <a:ext cx="11034584" cy="2957390"/>
          </a:xfrm>
        </p:spPr>
        <p:txBody>
          <a:bodyPr/>
          <a:lstStyle/>
          <a:p>
            <a:pPr marL="0" lvl="0" indent="0" algn="ctr" defTabSz="457200">
              <a:lnSpc>
                <a:spcPct val="100000"/>
              </a:lnSpc>
              <a:spcBef>
                <a:spcPts val="0"/>
              </a:spcBef>
              <a:buNone/>
            </a:pPr>
            <a:endParaRPr lang="en-US" sz="5400" dirty="0">
              <a:solidFill>
                <a:prstClr val="black"/>
              </a:solidFill>
              <a:latin typeface="Calibri Light" panose="020F0302020204030204" pitchFamily="34" charset="0"/>
              <a:cs typeface="Calibri Light" panose="020F0302020204030204" pitchFamily="34" charset="0"/>
            </a:endParaRPr>
          </a:p>
          <a:p>
            <a:pPr marL="0" lvl="0" indent="0" algn="ctr" defTabSz="457200">
              <a:lnSpc>
                <a:spcPct val="100000"/>
              </a:lnSpc>
              <a:spcBef>
                <a:spcPts val="0"/>
              </a:spcBef>
              <a:buNone/>
            </a:pPr>
            <a:r>
              <a:rPr lang="en-US" sz="5400" dirty="0">
                <a:solidFill>
                  <a:prstClr val="black"/>
                </a:solidFill>
                <a:latin typeface="Calibri Light" panose="020F0302020204030204" pitchFamily="34" charset="0"/>
                <a:cs typeface="Calibri Light" panose="020F0302020204030204" pitchFamily="34" charset="0"/>
              </a:rPr>
              <a:t>Is the government action </a:t>
            </a:r>
            <a:r>
              <a:rPr lang="en-US" sz="5400" b="1" dirty="0">
                <a:solidFill>
                  <a:prstClr val="black"/>
                </a:solidFill>
                <a:latin typeface="Calibri Light" panose="020F0302020204030204" pitchFamily="34" charset="0"/>
                <a:cs typeface="Calibri Light" panose="020F0302020204030204" pitchFamily="34" charset="0"/>
              </a:rPr>
              <a:t>narrowly tailored </a:t>
            </a:r>
            <a:r>
              <a:rPr lang="en-US" sz="5400" dirty="0">
                <a:solidFill>
                  <a:prstClr val="black"/>
                </a:solidFill>
                <a:latin typeface="Calibri Light" panose="020F0302020204030204" pitchFamily="34" charset="0"/>
                <a:cs typeface="Calibri Light" panose="020F0302020204030204" pitchFamily="34" charset="0"/>
              </a:rPr>
              <a:t>to achieve a compelling goal?</a:t>
            </a:r>
            <a:endParaRPr lang="en-US" dirty="0"/>
          </a:p>
        </p:txBody>
      </p:sp>
      <p:sp>
        <p:nvSpPr>
          <p:cNvPr id="2" name="Title 1">
            <a:extLst>
              <a:ext uri="{FF2B5EF4-FFF2-40B4-BE49-F238E27FC236}">
                <a16:creationId xmlns:a16="http://schemas.microsoft.com/office/drawing/2014/main" id="{7A00134D-41A5-4285-BA99-5362AA4F83FF}"/>
              </a:ext>
            </a:extLst>
          </p:cNvPr>
          <p:cNvSpPr>
            <a:spLocks noGrp="1"/>
          </p:cNvSpPr>
          <p:nvPr>
            <p:ph type="title"/>
          </p:nvPr>
        </p:nvSpPr>
        <p:spPr/>
        <p:txBody>
          <a:bodyPr>
            <a:normAutofit/>
          </a:bodyPr>
          <a:lstStyle/>
          <a:p>
            <a:pPr algn="ctr"/>
            <a:r>
              <a:rPr lang="en-US" sz="6000" b="1" dirty="0">
                <a:latin typeface="Calibri Light" panose="020F0302020204030204" pitchFamily="34" charset="0"/>
                <a:cs typeface="Calibri Light" panose="020F0302020204030204" pitchFamily="34" charset="0"/>
              </a:rPr>
              <a:t>The Strict Scrutiny Test: Revisited</a:t>
            </a:r>
            <a:endParaRPr lang="en-US" sz="6000" dirty="0"/>
          </a:p>
        </p:txBody>
      </p:sp>
    </p:spTree>
    <p:extLst>
      <p:ext uri="{BB962C8B-B14F-4D97-AF65-F5344CB8AC3E}">
        <p14:creationId xmlns:p14="http://schemas.microsoft.com/office/powerpoint/2010/main" val="32004439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A517C-6CE1-46EE-A3F2-7A6E43BACB26}"/>
              </a:ext>
            </a:extLst>
          </p:cNvPr>
          <p:cNvSpPr>
            <a:spLocks noGrp="1"/>
          </p:cNvSpPr>
          <p:nvPr>
            <p:ph type="title"/>
          </p:nvPr>
        </p:nvSpPr>
        <p:spPr/>
        <p:txBody>
          <a:bodyPr>
            <a:normAutofit/>
          </a:bodyPr>
          <a:lstStyle/>
          <a:p>
            <a:pPr algn="ctr"/>
            <a:r>
              <a:rPr lang="en-US" sz="5400" b="1" dirty="0">
                <a:latin typeface="Calibri Light" panose="020F0302020204030204" pitchFamily="34" charset="0"/>
                <a:cs typeface="Calibri Light" panose="020F0302020204030204" pitchFamily="34" charset="0"/>
              </a:rPr>
              <a:t>More to consider</a:t>
            </a:r>
            <a:endParaRPr lang="en-US" sz="5400" dirty="0"/>
          </a:p>
        </p:txBody>
      </p:sp>
      <p:sp>
        <p:nvSpPr>
          <p:cNvPr id="3" name="Content Placeholder 2">
            <a:extLst>
              <a:ext uri="{FF2B5EF4-FFF2-40B4-BE49-F238E27FC236}">
                <a16:creationId xmlns:a16="http://schemas.microsoft.com/office/drawing/2014/main" id="{295A32C3-1610-43B3-90B6-EB1C9A59B052}"/>
              </a:ext>
            </a:extLst>
          </p:cNvPr>
          <p:cNvSpPr>
            <a:spLocks noGrp="1"/>
          </p:cNvSpPr>
          <p:nvPr>
            <p:ph idx="1"/>
          </p:nvPr>
        </p:nvSpPr>
        <p:spPr/>
        <p:txBody>
          <a:bodyPr>
            <a:normAutofit fontScale="85000" lnSpcReduction="20000"/>
          </a:bodyPr>
          <a:lstStyle/>
          <a:p>
            <a:pPr marL="742950" indent="-742950">
              <a:spcAft>
                <a:spcPts val="2400"/>
              </a:spcAft>
              <a:buFont typeface="+mj-lt"/>
              <a:buAutoNum type="arabicPeriod"/>
            </a:pPr>
            <a:r>
              <a:rPr lang="en-US" sz="4400" dirty="0">
                <a:ea typeface="MS PGothic" charset="0"/>
                <a:cs typeface="Calibri Light" panose="020F0302020204030204" pitchFamily="34" charset="0"/>
              </a:rPr>
              <a:t>Can the government quarantine South Koreans suspected of being exposed to MERS?</a:t>
            </a:r>
          </a:p>
          <a:p>
            <a:pPr marL="742950" indent="-742950">
              <a:buFont typeface="+mj-lt"/>
              <a:buAutoNum type="arabicPeriod"/>
            </a:pPr>
            <a:r>
              <a:rPr lang="en-US" sz="4400" dirty="0">
                <a:ea typeface="MS PGothic" charset="0"/>
                <a:cs typeface="Calibri Light" panose="020F0302020204030204" pitchFamily="34" charset="0"/>
              </a:rPr>
              <a:t>What about limiting the number of fast food restaurants in certain parts</a:t>
            </a:r>
            <a:br>
              <a:rPr lang="en-US" sz="4400" dirty="0">
                <a:ea typeface="MS PGothic" charset="0"/>
                <a:cs typeface="Calibri Light" panose="020F0302020204030204" pitchFamily="34" charset="0"/>
              </a:rPr>
            </a:br>
            <a:r>
              <a:rPr lang="en-US" sz="4400" dirty="0">
                <a:ea typeface="MS PGothic" charset="0"/>
                <a:cs typeface="Calibri Light" panose="020F0302020204030204" pitchFamily="34" charset="0"/>
              </a:rPr>
              <a:t>of the city?</a:t>
            </a:r>
          </a:p>
          <a:p>
            <a:pPr marL="742950" indent="-742950">
              <a:buFont typeface="+mj-lt"/>
              <a:buAutoNum type="arabicPeriod"/>
            </a:pPr>
            <a:endParaRPr lang="en-US" sz="4400" dirty="0">
              <a:ea typeface="MS PGothic" charset="0"/>
              <a:cs typeface="Calibri Light" panose="020F0302020204030204" pitchFamily="34" charset="0"/>
            </a:endParaRPr>
          </a:p>
          <a:p>
            <a:pPr marL="742950" indent="-742950">
              <a:buFont typeface="+mj-lt"/>
              <a:buAutoNum type="arabicPeriod"/>
            </a:pPr>
            <a:r>
              <a:rPr lang="en-US" sz="4400" dirty="0">
                <a:ea typeface="MS PGothic" charset="0"/>
                <a:cs typeface="Calibri Light" panose="020F0302020204030204" pitchFamily="34" charset="0"/>
              </a:rPr>
              <a:t>What about putting an age restriction on </a:t>
            </a:r>
            <a:br>
              <a:rPr lang="en-US" sz="4400" dirty="0">
                <a:ea typeface="MS PGothic" charset="0"/>
                <a:cs typeface="Calibri Light" panose="020F0302020204030204" pitchFamily="34" charset="0"/>
              </a:rPr>
            </a:br>
            <a:r>
              <a:rPr lang="en-US" sz="4400" dirty="0">
                <a:ea typeface="MS PGothic" charset="0"/>
                <a:cs typeface="Calibri Light" panose="020F0302020204030204" pitchFamily="34" charset="0"/>
              </a:rPr>
              <a:t>buying harmful products? </a:t>
            </a:r>
          </a:p>
          <a:p>
            <a:endParaRPr lang="en-US" dirty="0"/>
          </a:p>
        </p:txBody>
      </p:sp>
    </p:spTree>
    <p:extLst>
      <p:ext uri="{BB962C8B-B14F-4D97-AF65-F5344CB8AC3E}">
        <p14:creationId xmlns:p14="http://schemas.microsoft.com/office/powerpoint/2010/main" val="827884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5E26-A914-42BD-A506-46BF4E155CFC}"/>
              </a:ext>
            </a:extLst>
          </p:cNvPr>
          <p:cNvSpPr>
            <a:spLocks noGrp="1"/>
          </p:cNvSpPr>
          <p:nvPr>
            <p:ph type="title"/>
          </p:nvPr>
        </p:nvSpPr>
        <p:spPr>
          <a:xfrm>
            <a:off x="2509308" y="2827866"/>
            <a:ext cx="7173384" cy="1202267"/>
          </a:xfrm>
        </p:spPr>
        <p:txBody>
          <a:bodyPr>
            <a:noAutofit/>
          </a:bodyPr>
          <a:lstStyle/>
          <a:p>
            <a:r>
              <a:rPr lang="en-US" sz="5400" b="1" dirty="0">
                <a:latin typeface="Calibri Light" panose="020F0302020204030204" pitchFamily="34" charset="0"/>
                <a:cs typeface="Calibri Light" panose="020F0302020204030204" pitchFamily="34" charset="0"/>
              </a:rPr>
              <a:t>The Mayflower Compact</a:t>
            </a:r>
          </a:p>
        </p:txBody>
      </p:sp>
    </p:spTree>
    <p:extLst>
      <p:ext uri="{BB962C8B-B14F-4D97-AF65-F5344CB8AC3E}">
        <p14:creationId xmlns:p14="http://schemas.microsoft.com/office/powerpoint/2010/main" val="34328728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A32C3-1610-43B3-90B6-EB1C9A59B052}"/>
              </a:ext>
            </a:extLst>
          </p:cNvPr>
          <p:cNvSpPr>
            <a:spLocks noGrp="1"/>
          </p:cNvSpPr>
          <p:nvPr>
            <p:ph idx="1"/>
          </p:nvPr>
        </p:nvSpPr>
        <p:spPr/>
        <p:txBody>
          <a:bodyPr>
            <a:normAutofit/>
          </a:bodyPr>
          <a:lstStyle/>
          <a:p>
            <a:pPr marL="0" indent="0">
              <a:spcAft>
                <a:spcPts val="2400"/>
              </a:spcAft>
              <a:buNone/>
            </a:pPr>
            <a:r>
              <a:rPr lang="en-US" sz="4400" b="1" dirty="0">
                <a:ea typeface="MS PGothic" charset="0"/>
                <a:cs typeface="Calibri Light" panose="020F0302020204030204" pitchFamily="34" charset="0"/>
              </a:rPr>
              <a:t>1. Can the government quarantine South Koreans suspected of being exposed to MERS?</a:t>
            </a:r>
          </a:p>
        </p:txBody>
      </p:sp>
      <p:sp>
        <p:nvSpPr>
          <p:cNvPr id="2" name="Title 1">
            <a:extLst>
              <a:ext uri="{FF2B5EF4-FFF2-40B4-BE49-F238E27FC236}">
                <a16:creationId xmlns:a16="http://schemas.microsoft.com/office/drawing/2014/main" id="{087A517C-6CE1-46EE-A3F2-7A6E43BACB26}"/>
              </a:ext>
            </a:extLst>
          </p:cNvPr>
          <p:cNvSpPr>
            <a:spLocks noGrp="1"/>
          </p:cNvSpPr>
          <p:nvPr>
            <p:ph type="title"/>
          </p:nvPr>
        </p:nvSpPr>
        <p:spPr/>
        <p:txBody>
          <a:bodyPr>
            <a:normAutofit/>
          </a:bodyPr>
          <a:lstStyle/>
          <a:p>
            <a:pPr algn="ctr"/>
            <a:r>
              <a:rPr lang="en-US" sz="5400" b="1" dirty="0">
                <a:latin typeface="Calibri Light" panose="020F0302020204030204" pitchFamily="34" charset="0"/>
                <a:cs typeface="Calibri Light" panose="020F0302020204030204" pitchFamily="34" charset="0"/>
              </a:rPr>
              <a:t>More to consider – Question 1</a:t>
            </a:r>
            <a:endParaRPr lang="en-US" sz="5400" dirty="0"/>
          </a:p>
        </p:txBody>
      </p:sp>
    </p:spTree>
    <p:extLst>
      <p:ext uri="{BB962C8B-B14F-4D97-AF65-F5344CB8AC3E}">
        <p14:creationId xmlns:p14="http://schemas.microsoft.com/office/powerpoint/2010/main" val="20599204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A32C3-1610-43B3-90B6-EB1C9A59B052}"/>
              </a:ext>
            </a:extLst>
          </p:cNvPr>
          <p:cNvSpPr>
            <a:spLocks noGrp="1"/>
          </p:cNvSpPr>
          <p:nvPr>
            <p:ph idx="1"/>
          </p:nvPr>
        </p:nvSpPr>
        <p:spPr/>
        <p:txBody>
          <a:bodyPr>
            <a:normAutofit/>
          </a:bodyPr>
          <a:lstStyle/>
          <a:p>
            <a:pPr marL="0" indent="0">
              <a:buNone/>
            </a:pPr>
            <a:r>
              <a:rPr lang="en-US" sz="4400" b="1" dirty="0">
                <a:ea typeface="MS PGothic" charset="0"/>
                <a:cs typeface="Calibri Light" panose="020F0302020204030204" pitchFamily="34" charset="0"/>
              </a:rPr>
              <a:t>2. What about limiting the number of fast food restaurants in certain parts</a:t>
            </a:r>
            <a:br>
              <a:rPr lang="en-US" sz="4400" b="1" dirty="0">
                <a:ea typeface="MS PGothic" charset="0"/>
                <a:cs typeface="Calibri Light" panose="020F0302020204030204" pitchFamily="34" charset="0"/>
              </a:rPr>
            </a:br>
            <a:r>
              <a:rPr lang="en-US" sz="4400" b="1" dirty="0">
                <a:ea typeface="MS PGothic" charset="0"/>
                <a:cs typeface="Calibri Light" panose="020F0302020204030204" pitchFamily="34" charset="0"/>
              </a:rPr>
              <a:t>of the city?</a:t>
            </a:r>
          </a:p>
        </p:txBody>
      </p:sp>
      <p:sp>
        <p:nvSpPr>
          <p:cNvPr id="2" name="Title 1">
            <a:extLst>
              <a:ext uri="{FF2B5EF4-FFF2-40B4-BE49-F238E27FC236}">
                <a16:creationId xmlns:a16="http://schemas.microsoft.com/office/drawing/2014/main" id="{087A517C-6CE1-46EE-A3F2-7A6E43BACB26}"/>
              </a:ext>
            </a:extLst>
          </p:cNvPr>
          <p:cNvSpPr>
            <a:spLocks noGrp="1"/>
          </p:cNvSpPr>
          <p:nvPr>
            <p:ph type="title"/>
          </p:nvPr>
        </p:nvSpPr>
        <p:spPr/>
        <p:txBody>
          <a:bodyPr>
            <a:normAutofit/>
          </a:bodyPr>
          <a:lstStyle/>
          <a:p>
            <a:pPr algn="ctr"/>
            <a:r>
              <a:rPr lang="en-US" sz="5400" b="1" dirty="0">
                <a:latin typeface="Calibri Light" panose="020F0302020204030204" pitchFamily="34" charset="0"/>
                <a:cs typeface="Calibri Light" panose="020F0302020204030204" pitchFamily="34" charset="0"/>
              </a:rPr>
              <a:t>More to consider – Question 2</a:t>
            </a:r>
            <a:endParaRPr lang="en-US" sz="5400" dirty="0"/>
          </a:p>
        </p:txBody>
      </p:sp>
    </p:spTree>
    <p:extLst>
      <p:ext uri="{BB962C8B-B14F-4D97-AF65-F5344CB8AC3E}">
        <p14:creationId xmlns:p14="http://schemas.microsoft.com/office/powerpoint/2010/main" val="11174398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A32C3-1610-43B3-90B6-EB1C9A59B052}"/>
              </a:ext>
            </a:extLst>
          </p:cNvPr>
          <p:cNvSpPr>
            <a:spLocks noGrp="1"/>
          </p:cNvSpPr>
          <p:nvPr>
            <p:ph idx="1"/>
          </p:nvPr>
        </p:nvSpPr>
        <p:spPr/>
        <p:txBody>
          <a:bodyPr>
            <a:normAutofit/>
          </a:bodyPr>
          <a:lstStyle/>
          <a:p>
            <a:pPr marL="0" indent="0">
              <a:buNone/>
            </a:pPr>
            <a:r>
              <a:rPr lang="en-US" sz="4400" b="1" dirty="0">
                <a:ea typeface="MS PGothic" charset="0"/>
                <a:cs typeface="Calibri Light" panose="020F0302020204030204" pitchFamily="34" charset="0"/>
              </a:rPr>
              <a:t>3. What about putting an age restriction on </a:t>
            </a:r>
            <a:br>
              <a:rPr lang="en-US" sz="4400" b="1" dirty="0">
                <a:ea typeface="MS PGothic" charset="0"/>
                <a:cs typeface="Calibri Light" panose="020F0302020204030204" pitchFamily="34" charset="0"/>
              </a:rPr>
            </a:br>
            <a:r>
              <a:rPr lang="en-US" sz="4400" b="1" dirty="0">
                <a:ea typeface="MS PGothic" charset="0"/>
                <a:cs typeface="Calibri Light" panose="020F0302020204030204" pitchFamily="34" charset="0"/>
              </a:rPr>
              <a:t>buying harmful products? </a:t>
            </a:r>
          </a:p>
          <a:p>
            <a:endParaRPr lang="en-US" dirty="0"/>
          </a:p>
        </p:txBody>
      </p:sp>
      <p:sp>
        <p:nvSpPr>
          <p:cNvPr id="2" name="Title 1">
            <a:extLst>
              <a:ext uri="{FF2B5EF4-FFF2-40B4-BE49-F238E27FC236}">
                <a16:creationId xmlns:a16="http://schemas.microsoft.com/office/drawing/2014/main" id="{087A517C-6CE1-46EE-A3F2-7A6E43BACB26}"/>
              </a:ext>
            </a:extLst>
          </p:cNvPr>
          <p:cNvSpPr>
            <a:spLocks noGrp="1"/>
          </p:cNvSpPr>
          <p:nvPr>
            <p:ph type="title"/>
          </p:nvPr>
        </p:nvSpPr>
        <p:spPr/>
        <p:txBody>
          <a:bodyPr>
            <a:normAutofit/>
          </a:bodyPr>
          <a:lstStyle/>
          <a:p>
            <a:pPr algn="ctr"/>
            <a:r>
              <a:rPr lang="en-US" sz="5400" b="1" dirty="0">
                <a:latin typeface="Calibri Light" panose="020F0302020204030204" pitchFamily="34" charset="0"/>
                <a:cs typeface="Calibri Light" panose="020F0302020204030204" pitchFamily="34" charset="0"/>
              </a:rPr>
              <a:t>More to consider – Question 3</a:t>
            </a:r>
            <a:endParaRPr lang="en-US" sz="5400" dirty="0"/>
          </a:p>
        </p:txBody>
      </p:sp>
    </p:spTree>
    <p:extLst>
      <p:ext uri="{BB962C8B-B14F-4D97-AF65-F5344CB8AC3E}">
        <p14:creationId xmlns:p14="http://schemas.microsoft.com/office/powerpoint/2010/main" val="2644935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6302-3337-4FC5-8223-4BCE28020DAB}"/>
              </a:ext>
            </a:extLst>
          </p:cNvPr>
          <p:cNvSpPr>
            <a:spLocks noGrp="1"/>
          </p:cNvSpPr>
          <p:nvPr>
            <p:ph type="ctrTitle"/>
          </p:nvPr>
        </p:nvSpPr>
        <p:spPr>
          <a:xfrm>
            <a:off x="1524000" y="1804163"/>
            <a:ext cx="9144000" cy="3249674"/>
          </a:xfrm>
        </p:spPr>
        <p:txBody>
          <a:bodyPr>
            <a:normAutofit fontScale="90000"/>
          </a:bodyPr>
          <a:lstStyle/>
          <a:p>
            <a:pPr algn="l"/>
            <a:r>
              <a:rPr lang="en-US" dirty="0">
                <a:latin typeface="Calibri Light" panose="020F0302020204030204" pitchFamily="34" charset="0"/>
                <a:cs typeface="Calibri Light" panose="020F0302020204030204" pitchFamily="34" charset="0"/>
              </a:rPr>
              <a:t>Legal </a:t>
            </a:r>
            <a:r>
              <a:rPr lang="en-US" b="1" dirty="0">
                <a:latin typeface="Calibri Light" panose="020F0302020204030204" pitchFamily="34" charset="0"/>
                <a:cs typeface="Calibri Light" panose="020F0302020204030204" pitchFamily="34" charset="0"/>
              </a:rPr>
              <a:t>HISTORY</a:t>
            </a:r>
            <a:r>
              <a:rPr lang="en-US" dirty="0">
                <a:latin typeface="Calibri Light" panose="020F0302020204030204" pitchFamily="34" charset="0"/>
                <a:cs typeface="Calibri Light" panose="020F0302020204030204" pitchFamily="34" charset="0"/>
              </a:rPr>
              <a:t> reveals both the </a:t>
            </a:r>
            <a:r>
              <a:rPr lang="en-US" b="1" dirty="0">
                <a:latin typeface="Calibri Light" panose="020F0302020204030204" pitchFamily="34" charset="0"/>
                <a:cs typeface="Calibri Light" panose="020F0302020204030204" pitchFamily="34" charset="0"/>
              </a:rPr>
              <a:t>POWER</a:t>
            </a:r>
            <a:r>
              <a:rPr lang="en-US" dirty="0">
                <a:latin typeface="Calibri Light" panose="020F0302020204030204" pitchFamily="34" charset="0"/>
                <a:cs typeface="Calibri Light" panose="020F0302020204030204" pitchFamily="34" charset="0"/>
              </a:rPr>
              <a:t> &amp; </a:t>
            </a:r>
            <a:r>
              <a:rPr lang="en-US" b="1" dirty="0">
                <a:latin typeface="Calibri Light" panose="020F0302020204030204" pitchFamily="34" charset="0"/>
                <a:cs typeface="Calibri Light" panose="020F0302020204030204" pitchFamily="34" charset="0"/>
              </a:rPr>
              <a:t>LIMITATIONS</a:t>
            </a:r>
            <a:r>
              <a:rPr lang="en-US" dirty="0">
                <a:latin typeface="Calibri Light" panose="020F0302020204030204" pitchFamily="34" charset="0"/>
                <a:cs typeface="Calibri Light" panose="020F0302020204030204" pitchFamily="34" charset="0"/>
              </a:rPr>
              <a:t> of government authority</a:t>
            </a:r>
            <a:br>
              <a:rPr lang="en-US"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to protect the public’s health.</a:t>
            </a:r>
            <a:endParaRPr lang="en-US" dirty="0"/>
          </a:p>
        </p:txBody>
      </p:sp>
    </p:spTree>
    <p:extLst>
      <p:ext uri="{BB962C8B-B14F-4D97-AF65-F5344CB8AC3E}">
        <p14:creationId xmlns:p14="http://schemas.microsoft.com/office/powerpoint/2010/main" val="23726216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462D6-8130-4142-B48D-F2A3C74EC98A}"/>
              </a:ext>
            </a:extLst>
          </p:cNvPr>
          <p:cNvSpPr>
            <a:spLocks noGrp="1"/>
          </p:cNvSpPr>
          <p:nvPr>
            <p:ph type="title"/>
          </p:nvPr>
        </p:nvSpPr>
        <p:spPr>
          <a:xfrm>
            <a:off x="838200" y="643468"/>
            <a:ext cx="10515600" cy="6069542"/>
          </a:xfrm>
        </p:spPr>
        <p:txBody>
          <a:bodyPr>
            <a:noAutofit/>
          </a:bodyPr>
          <a:lstStyle/>
          <a:p>
            <a:pPr fontAlgn="base"/>
            <a:r>
              <a:rPr lang="en-US" sz="3600" dirty="0"/>
              <a:t>Funding for this resource was made possible (in part) by the CDC. The views expressed in activity materials or publications and by speakers and moderators do not necessarily reflect the official policies of the Department of Health and Human Services, nor does the mention of trade names, commercial practices, or organizations imply endorsement by the US government.​</a:t>
            </a:r>
            <a:br>
              <a:rPr lang="en-US" sz="3600" dirty="0"/>
            </a:br>
            <a:r>
              <a:rPr lang="en-US" sz="3600" dirty="0"/>
              <a:t>​</a:t>
            </a:r>
            <a:br>
              <a:rPr lang="en-US" sz="3600" dirty="0"/>
            </a:br>
            <a:r>
              <a:rPr lang="en-US" sz="3600" dirty="0"/>
              <a:t>Written materials for this activity were supported by the Cooperative Agreement Number NU38OT000307 from the CDC’s Office for State, Tribal, Local and Territorial Support.</a:t>
            </a:r>
          </a:p>
        </p:txBody>
      </p:sp>
    </p:spTree>
    <p:extLst>
      <p:ext uri="{BB962C8B-B14F-4D97-AF65-F5344CB8AC3E}">
        <p14:creationId xmlns:p14="http://schemas.microsoft.com/office/powerpoint/2010/main" val="39632888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D39D-B6E4-456C-BC9A-7508F388491F}"/>
              </a:ext>
            </a:extLst>
          </p:cNvPr>
          <p:cNvSpPr>
            <a:spLocks noGrp="1"/>
          </p:cNvSpPr>
          <p:nvPr>
            <p:ph type="title"/>
          </p:nvPr>
        </p:nvSpPr>
        <p:spPr/>
        <p:txBody>
          <a:bodyPr/>
          <a:lstStyle/>
          <a:p>
            <a:pPr algn="ctr"/>
            <a:r>
              <a:rPr lang="en-US" dirty="0"/>
              <a:t>Thank you! Any Questions?</a:t>
            </a:r>
          </a:p>
        </p:txBody>
      </p:sp>
    </p:spTree>
    <p:extLst>
      <p:ext uri="{BB962C8B-B14F-4D97-AF65-F5344CB8AC3E}">
        <p14:creationId xmlns:p14="http://schemas.microsoft.com/office/powerpoint/2010/main" val="21465998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Q. True or False? Preemption &amp; Local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Local governments have legislative independence apart from states.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342642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A. True or False? Preemption &amp; Local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Local governments have legislative independence apart from states.</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22620297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Q. True or False? Preemption &amp; Federal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The federal government can control all aspects of state and local laws. </a:t>
            </a:r>
            <a:endParaRPr lang="en-US" dirty="0"/>
          </a:p>
          <a:p>
            <a:endParaRPr lang="en-US" dirty="0"/>
          </a:p>
          <a:p>
            <a:endParaRPr lang="en-US" dirty="0"/>
          </a:p>
        </p:txBody>
      </p:sp>
    </p:spTree>
    <p:extLst>
      <p:ext uri="{BB962C8B-B14F-4D97-AF65-F5344CB8AC3E}">
        <p14:creationId xmlns:p14="http://schemas.microsoft.com/office/powerpoint/2010/main" val="41887644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A. True or False? Preemption &amp; Federal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The federal government can control all aspects of state and local laws. </a:t>
            </a:r>
            <a:endParaRPr lang="en-US" sz="4800" dirty="0"/>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232227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06C8F-F62C-47BE-A8A2-3CAA9C11724C}"/>
              </a:ext>
            </a:extLst>
          </p:cNvPr>
          <p:cNvSpPr>
            <a:spLocks noGrp="1"/>
          </p:cNvSpPr>
          <p:nvPr>
            <p:ph type="title"/>
          </p:nvPr>
        </p:nvSpPr>
        <p:spPr/>
        <p:txBody>
          <a:bodyPr/>
          <a:lstStyle/>
          <a:p>
            <a:r>
              <a:rPr lang="en-US" b="1" dirty="0"/>
              <a:t>Mayflower Compact: Excerpt</a:t>
            </a:r>
          </a:p>
        </p:txBody>
      </p:sp>
      <p:sp>
        <p:nvSpPr>
          <p:cNvPr id="3" name="Content Placeholder 2">
            <a:extLst>
              <a:ext uri="{FF2B5EF4-FFF2-40B4-BE49-F238E27FC236}">
                <a16:creationId xmlns:a16="http://schemas.microsoft.com/office/drawing/2014/main" id="{0CD35CAB-9AA0-4A20-82C3-FCB34FD5AE7A}"/>
              </a:ext>
            </a:extLst>
          </p:cNvPr>
          <p:cNvSpPr>
            <a:spLocks noGrp="1"/>
          </p:cNvSpPr>
          <p:nvPr>
            <p:ph idx="1"/>
          </p:nvPr>
        </p:nvSpPr>
        <p:spPr/>
        <p:txBody>
          <a:bodyPr>
            <a:normAutofit lnSpcReduction="10000"/>
          </a:bodyPr>
          <a:lstStyle/>
          <a:p>
            <a:pPr marL="0" lvl="0" indent="0" defTabSz="457200">
              <a:lnSpc>
                <a:spcPct val="100000"/>
              </a:lnSpc>
              <a:spcBef>
                <a:spcPts val="0"/>
              </a:spcBef>
              <a:buNone/>
            </a:pPr>
            <a:r>
              <a:rPr lang="en-US" sz="3600" dirty="0">
                <a:solidFill>
                  <a:prstClr val="black"/>
                </a:solidFill>
                <a:latin typeface="Calibri Light" panose="020F0302020204030204" pitchFamily="34" charset="0"/>
                <a:cs typeface="Calibri Light" panose="020F0302020204030204" pitchFamily="34" charset="0"/>
              </a:rPr>
              <a:t>“. . . covenant &amp; combine ourselves together into a civil body politic; for our better ordering, and preservation and furtherance of the ends aforesaid; and </a:t>
            </a:r>
            <a:r>
              <a:rPr lang="en-US" sz="3600" b="1" dirty="0">
                <a:solidFill>
                  <a:prstClr val="black"/>
                </a:solidFill>
                <a:latin typeface="Calibri Light" panose="020F0302020204030204" pitchFamily="34" charset="0"/>
                <a:cs typeface="Calibri Light" panose="020F0302020204030204" pitchFamily="34" charset="0"/>
              </a:rPr>
              <a:t>by virtue hereof to enact, constitute, and frame, such just and equal laws, ordinances, acts, constitutions, and offices, from time to time, as shall be thought most meet and convenient for the general good of the colony</a:t>
            </a:r>
            <a:r>
              <a:rPr lang="en-US" sz="3600" dirty="0">
                <a:solidFill>
                  <a:prstClr val="black"/>
                </a:solidFill>
                <a:latin typeface="Calibri Light" panose="020F0302020204030204" pitchFamily="34" charset="0"/>
                <a:cs typeface="Calibri Light" panose="020F0302020204030204" pitchFamily="34" charset="0"/>
              </a:rPr>
              <a:t>; unto which we promise all due submission &amp; obedience.”</a:t>
            </a:r>
          </a:p>
          <a:p>
            <a:pPr marL="0" indent="0">
              <a:buNone/>
            </a:pPr>
            <a:endParaRPr lang="en-US" dirty="0"/>
          </a:p>
        </p:txBody>
      </p:sp>
    </p:spTree>
    <p:extLst>
      <p:ext uri="{BB962C8B-B14F-4D97-AF65-F5344CB8AC3E}">
        <p14:creationId xmlns:p14="http://schemas.microsoft.com/office/powerpoint/2010/main" val="16788794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Due Process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remove a child from his or her home to protect the child from a neglectful or abusive parent.</a:t>
            </a:r>
            <a:endParaRPr lang="en-US" dirty="0"/>
          </a:p>
          <a:p>
            <a:endParaRPr lang="en-US" dirty="0"/>
          </a:p>
        </p:txBody>
      </p:sp>
    </p:spTree>
    <p:extLst>
      <p:ext uri="{BB962C8B-B14F-4D97-AF65-F5344CB8AC3E}">
        <p14:creationId xmlns:p14="http://schemas.microsoft.com/office/powerpoint/2010/main" val="23535959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Due Process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remove a child from his or her home to protect the child from a neglectful or abusive parent.</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41255567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Quarantine</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To protect the public’s health, a state may quarantine a large number of individuals who have been exposed to a flu virus (e.g., avian flu or swine flu/H1N1).</a:t>
            </a:r>
          </a:p>
          <a:p>
            <a:pPr marL="0" indent="0">
              <a:spcBef>
                <a:spcPts val="0"/>
              </a:spcBef>
              <a:buNone/>
            </a:pPr>
            <a:endParaRPr lang="en-US" dirty="0"/>
          </a:p>
        </p:txBody>
      </p:sp>
    </p:spTree>
    <p:extLst>
      <p:ext uri="{BB962C8B-B14F-4D97-AF65-F5344CB8AC3E}">
        <p14:creationId xmlns:p14="http://schemas.microsoft.com/office/powerpoint/2010/main" val="37603833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Quarantine</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lnSpcReduction="10000"/>
          </a:bodyPr>
          <a:lstStyle/>
          <a:p>
            <a:pPr marL="0" indent="0">
              <a:spcBef>
                <a:spcPts val="0"/>
              </a:spcBef>
              <a:buNone/>
            </a:pPr>
            <a:r>
              <a:rPr lang="en-US" altLang="en-US" sz="4800" b="1" dirty="0">
                <a:cs typeface="Century Gothic"/>
              </a:rPr>
              <a:t>To protect the public’s health, a state may quarantine a large number of individuals who have been exposed to a flu virus (e.g., avian flu or swine flu/H1N1).</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22824970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Fruits &amp; Vegetables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require parents or guardians to serve their children at least five fruits or vegetables each day. </a:t>
            </a:r>
            <a:endParaRPr lang="en-US" dirty="0"/>
          </a:p>
        </p:txBody>
      </p:sp>
    </p:spTree>
    <p:extLst>
      <p:ext uri="{BB962C8B-B14F-4D97-AF65-F5344CB8AC3E}">
        <p14:creationId xmlns:p14="http://schemas.microsoft.com/office/powerpoint/2010/main" val="15078771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Fruits &amp; Vegetables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require parents or guardians to serve their children at least five fruits or vegetables each day. </a:t>
            </a:r>
            <a:endParaRPr lang="en-US" sz="4800" dirty="0"/>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14184568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Swimming Pools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require all residents to install four-sided fences around their home swimming pools. </a:t>
            </a:r>
            <a:endParaRPr lang="en-US" dirty="0"/>
          </a:p>
        </p:txBody>
      </p:sp>
    </p:spTree>
    <p:extLst>
      <p:ext uri="{BB962C8B-B14F-4D97-AF65-F5344CB8AC3E}">
        <p14:creationId xmlns:p14="http://schemas.microsoft.com/office/powerpoint/2010/main" val="24821184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Swimming Pools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require all residents to install four-sided fences around their home swimming pools. </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14436879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Q. True or False? Mandatory Treatment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may require a child to receive mandatory treatment for communicable disease, even against the parents’ will. </a:t>
            </a:r>
            <a:endParaRPr lang="en-US" dirty="0"/>
          </a:p>
        </p:txBody>
      </p:sp>
    </p:spTree>
    <p:extLst>
      <p:ext uri="{BB962C8B-B14F-4D97-AF65-F5344CB8AC3E}">
        <p14:creationId xmlns:p14="http://schemas.microsoft.com/office/powerpoint/2010/main" val="2526071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A. True or False? Mandatory Treatment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may require a child to receive mandatory treatment for communicable disease, even against the parents’ will. </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156818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5E26-A914-42BD-A506-46BF4E155CFC}"/>
              </a:ext>
            </a:extLst>
          </p:cNvPr>
          <p:cNvSpPr>
            <a:spLocks noGrp="1"/>
          </p:cNvSpPr>
          <p:nvPr>
            <p:ph type="title"/>
          </p:nvPr>
        </p:nvSpPr>
        <p:spPr>
          <a:xfrm>
            <a:off x="2803260" y="2827866"/>
            <a:ext cx="6585479" cy="1202267"/>
          </a:xfrm>
        </p:spPr>
        <p:txBody>
          <a:bodyPr>
            <a:noAutofit/>
          </a:bodyPr>
          <a:lstStyle/>
          <a:p>
            <a:pPr lvl="0" defTabSz="457200">
              <a:lnSpc>
                <a:spcPct val="100000"/>
              </a:lnSpc>
              <a:spcBef>
                <a:spcPts val="0"/>
              </a:spcBef>
            </a:pPr>
            <a:r>
              <a:rPr lang="en-US" sz="5400" b="1" dirty="0">
                <a:solidFill>
                  <a:prstClr val="black"/>
                </a:solidFill>
                <a:latin typeface="Calibri Light" panose="020F0302020204030204" pitchFamily="34" charset="0"/>
                <a:ea typeface="+mn-ea"/>
                <a:cs typeface="Calibri Light" panose="020F0302020204030204" pitchFamily="34" charset="0"/>
              </a:rPr>
              <a:t>The Broad Street Pump</a:t>
            </a:r>
          </a:p>
        </p:txBody>
      </p:sp>
    </p:spTree>
    <p:extLst>
      <p:ext uri="{BB962C8B-B14F-4D97-AF65-F5344CB8AC3E}">
        <p14:creationId xmlns:p14="http://schemas.microsoft.com/office/powerpoint/2010/main" val="21575273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a:t>
            </a:r>
            <a:r>
              <a:rPr lang="en-US" altLang="en-US" sz="5400" b="1" dirty="0" err="1">
                <a:cs typeface="Century Gothic"/>
              </a:rPr>
              <a:t>Smokefree</a:t>
            </a:r>
            <a:r>
              <a:rPr lang="en-US" altLang="en-US" sz="5400" b="1" dirty="0">
                <a:cs typeface="Century Gothic"/>
              </a:rPr>
              <a:t> Homes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government can require parents or guardians to smoke outside their home if a child has asthma.  </a:t>
            </a:r>
            <a:endParaRPr lang="en-US" dirty="0"/>
          </a:p>
        </p:txBody>
      </p:sp>
    </p:spTree>
    <p:extLst>
      <p:ext uri="{BB962C8B-B14F-4D97-AF65-F5344CB8AC3E}">
        <p14:creationId xmlns:p14="http://schemas.microsoft.com/office/powerpoint/2010/main" val="467677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a:t>
            </a:r>
            <a:r>
              <a:rPr lang="en-US" altLang="en-US" sz="5400" b="1" dirty="0" err="1">
                <a:cs typeface="Century Gothic"/>
              </a:rPr>
              <a:t>Smokefree</a:t>
            </a:r>
            <a:r>
              <a:rPr lang="en-US" altLang="en-US" sz="5400" b="1" dirty="0">
                <a:cs typeface="Century Gothic"/>
              </a:rPr>
              <a:t> Homes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government can require parents or guardians to smoke outside their home if a child has asthma. </a:t>
            </a:r>
          </a:p>
          <a:p>
            <a:pPr marL="0" indent="0">
              <a:spcBef>
                <a:spcPts val="0"/>
              </a:spcBef>
              <a:buNone/>
            </a:pPr>
            <a:endParaRPr lang="en-US" sz="4800" b="1" dirty="0"/>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30461206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Equal Protection</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Zoning codes can restrict fast food restaurants or tobacco sales in certain racial or ethnic communities because those communities have disproportionate rates of chronic diseases.</a:t>
            </a:r>
            <a:endParaRPr lang="en-US" dirty="0"/>
          </a:p>
        </p:txBody>
      </p:sp>
    </p:spTree>
    <p:extLst>
      <p:ext uri="{BB962C8B-B14F-4D97-AF65-F5344CB8AC3E}">
        <p14:creationId xmlns:p14="http://schemas.microsoft.com/office/powerpoint/2010/main" val="36162502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Equal Protection</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lnSpcReduction="10000"/>
          </a:bodyPr>
          <a:lstStyle/>
          <a:p>
            <a:pPr marL="0" indent="0">
              <a:spcBef>
                <a:spcPts val="0"/>
              </a:spcBef>
              <a:buNone/>
            </a:pPr>
            <a:r>
              <a:rPr lang="en-US" altLang="en-US" sz="4800" b="1" dirty="0">
                <a:cs typeface="Century Gothic"/>
              </a:rPr>
              <a:t>Zoning codes can restrict fast food restaurants or tobacco sales in certain racial or ethnic communities because those communities have disproportionate rates of chronic diseases.</a:t>
            </a:r>
            <a:endParaRPr lang="en-US" sz="4800" b="1" dirty="0"/>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17669006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Motorcycle Helmets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require motorcyclists to wear helmets, but can exempt bicyclists from this requirement. </a:t>
            </a:r>
            <a:endParaRPr lang="en-US" dirty="0"/>
          </a:p>
        </p:txBody>
      </p:sp>
    </p:spTree>
    <p:extLst>
      <p:ext uri="{BB962C8B-B14F-4D97-AF65-F5344CB8AC3E}">
        <p14:creationId xmlns:p14="http://schemas.microsoft.com/office/powerpoint/2010/main" val="25253955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Motor Cycle Helmets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require motorcyclists to wear helmets, but can exempt bicyclists from this requirement. </a:t>
            </a:r>
          </a:p>
          <a:p>
            <a:pPr marL="0" indent="0">
              <a:spcBef>
                <a:spcPts val="0"/>
              </a:spcBef>
              <a:buNone/>
            </a:pPr>
            <a:endParaRPr lang="en-US" altLang="en-US" sz="4800" b="1" dirty="0">
              <a:solidFill>
                <a:srgbClr val="FF0000"/>
              </a:solidFill>
              <a:cs typeface="Century Gothic"/>
            </a:endParaRPr>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39509658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MERS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The government may quarantine South Koreans suspected of being exposed to Middle East Respiratory Syndrome (MERS) virus if they come to the United States. </a:t>
            </a:r>
            <a:endParaRPr lang="en-US" dirty="0"/>
          </a:p>
        </p:txBody>
      </p:sp>
    </p:spTree>
    <p:extLst>
      <p:ext uri="{BB962C8B-B14F-4D97-AF65-F5344CB8AC3E}">
        <p14:creationId xmlns:p14="http://schemas.microsoft.com/office/powerpoint/2010/main" val="2307685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MERS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lnSpcReduction="10000"/>
          </a:bodyPr>
          <a:lstStyle/>
          <a:p>
            <a:pPr marL="0" indent="0">
              <a:spcBef>
                <a:spcPts val="0"/>
              </a:spcBef>
              <a:buNone/>
            </a:pPr>
            <a:r>
              <a:rPr lang="en-US" altLang="en-US" sz="4800" b="1" dirty="0">
                <a:cs typeface="Century Gothic"/>
              </a:rPr>
              <a:t>The government may quarantine South Koreans suspected of being exposed to Middle East Respiratory Syndrome (MERS) virus if they come to the United States. </a:t>
            </a:r>
          </a:p>
          <a:p>
            <a:pPr marL="0" indent="0">
              <a:spcBef>
                <a:spcPts val="0"/>
              </a:spcBef>
              <a:buNone/>
            </a:pPr>
            <a:endParaRPr lang="en-US" altLang="en-US" sz="4800" b="1" dirty="0">
              <a:solidFill>
                <a:srgbClr val="FF0000"/>
              </a:solidFill>
              <a:cs typeface="Century Gothic"/>
            </a:endParaRPr>
          </a:p>
          <a:p>
            <a:pPr marL="0" indent="0">
              <a:spcBef>
                <a:spcPts val="0"/>
              </a:spcBef>
              <a:buNone/>
            </a:pPr>
            <a:r>
              <a:rPr lang="en-US" altLang="en-US" sz="4800" b="1" dirty="0">
                <a:solidFill>
                  <a:srgbClr val="FF0000"/>
                </a:solidFill>
                <a:cs typeface="Century Gothic"/>
              </a:rPr>
              <a:t>Answer: False</a:t>
            </a:r>
            <a:endParaRPr lang="en-US" sz="4800" dirty="0"/>
          </a:p>
        </p:txBody>
      </p:sp>
    </p:spTree>
    <p:extLst>
      <p:ext uri="{BB962C8B-B14F-4D97-AF65-F5344CB8AC3E}">
        <p14:creationId xmlns:p14="http://schemas.microsoft.com/office/powerpoint/2010/main" val="30439712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Q. True or False? Tobacco in Pharmacies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prohibit the sale of tobacco products at stores that also sell prescription pharmaceuticals.</a:t>
            </a:r>
            <a:endParaRPr lang="en-US" dirty="0"/>
          </a:p>
        </p:txBody>
      </p:sp>
    </p:spTree>
    <p:extLst>
      <p:ext uri="{BB962C8B-B14F-4D97-AF65-F5344CB8AC3E}">
        <p14:creationId xmlns:p14="http://schemas.microsoft.com/office/powerpoint/2010/main" val="8945381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fontScale="90000"/>
          </a:bodyPr>
          <a:lstStyle/>
          <a:p>
            <a:r>
              <a:rPr lang="en-US" altLang="en-US" sz="5400" b="1" dirty="0">
                <a:cs typeface="Century Gothic"/>
              </a:rPr>
              <a:t>A. True or False? Tobacco in Pharmacies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prohibit the sale of tobacco products at stores that also sell prescription pharmaceuticals.</a:t>
            </a:r>
          </a:p>
          <a:p>
            <a:pPr marL="0" indent="0">
              <a:spcBef>
                <a:spcPts val="0"/>
              </a:spcBef>
              <a:buNone/>
            </a:pPr>
            <a:endParaRPr lang="en-US" altLang="en-US" sz="4800" b="1" dirty="0">
              <a:solidFill>
                <a:srgbClr val="FF0000"/>
              </a:solidFill>
              <a:cs typeface="Century Gothic"/>
            </a:endParaRPr>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373696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rash piles against a lamppost blocking the street and part of the sidewalk.">
            <a:extLst>
              <a:ext uri="{FF2B5EF4-FFF2-40B4-BE49-F238E27FC236}">
                <a16:creationId xmlns:a16="http://schemas.microsoft.com/office/drawing/2014/main" id="{44B6B6C6-8E9A-40AA-B883-3423EAD929F8}"/>
              </a:ext>
            </a:extLst>
          </p:cNvPr>
          <p:cNvPicPr>
            <a:picLocks noChangeAspect="1"/>
          </p:cNvPicPr>
          <p:nvPr/>
        </p:nvPicPr>
        <p:blipFill rotWithShape="1">
          <a:blip r:embed="rId3">
            <a:extLst>
              <a:ext uri="{28A0092B-C50C-407E-A947-70E740481C1C}">
                <a14:useLocalDpi xmlns:a14="http://schemas.microsoft.com/office/drawing/2010/main" val="0"/>
              </a:ext>
            </a:extLst>
          </a:blip>
          <a:srcRect b="26670"/>
          <a:stretch/>
        </p:blipFill>
        <p:spPr>
          <a:xfrm>
            <a:off x="638907" y="1082248"/>
            <a:ext cx="10515600" cy="5298832"/>
          </a:xfrm>
          <a:prstGeom prst="rect">
            <a:avLst/>
          </a:prstGeom>
        </p:spPr>
      </p:pic>
      <p:sp>
        <p:nvSpPr>
          <p:cNvPr id="2" name="Title 1">
            <a:extLst>
              <a:ext uri="{FF2B5EF4-FFF2-40B4-BE49-F238E27FC236}">
                <a16:creationId xmlns:a16="http://schemas.microsoft.com/office/drawing/2014/main" id="{0DEE5A03-B6E5-4CE3-8F4A-C897273AEEC1}"/>
              </a:ext>
            </a:extLst>
          </p:cNvPr>
          <p:cNvSpPr>
            <a:spLocks noGrp="1"/>
          </p:cNvSpPr>
          <p:nvPr>
            <p:ph type="title"/>
          </p:nvPr>
        </p:nvSpPr>
        <p:spPr>
          <a:xfrm>
            <a:off x="2048607" y="82062"/>
            <a:ext cx="8094785" cy="1371599"/>
          </a:xfrm>
        </p:spPr>
        <p:txBody>
          <a:bodyPr>
            <a:noAutofit/>
          </a:bodyPr>
          <a:lstStyle/>
          <a:p>
            <a:pPr lvl="0" defTabSz="457200">
              <a:lnSpc>
                <a:spcPct val="100000"/>
              </a:lnSpc>
              <a:spcBef>
                <a:spcPts val="0"/>
              </a:spcBef>
            </a:pPr>
            <a:r>
              <a:rPr lang="en-US" b="1" dirty="0">
                <a:solidFill>
                  <a:prstClr val="black"/>
                </a:solidFill>
                <a:latin typeface="Calibri Light" panose="020F0302020204030204" pitchFamily="34" charset="0"/>
                <a:ea typeface="+mn-ea"/>
                <a:cs typeface="Calibri Light" panose="020F0302020204030204" pitchFamily="34" charset="0"/>
              </a:rPr>
              <a:t>New York before sanitation reform</a:t>
            </a:r>
            <a:endParaRPr lang="en-US" dirty="0"/>
          </a:p>
        </p:txBody>
      </p:sp>
    </p:spTree>
    <p:extLst>
      <p:ext uri="{BB962C8B-B14F-4D97-AF65-F5344CB8AC3E}">
        <p14:creationId xmlns:p14="http://schemas.microsoft.com/office/powerpoint/2010/main" val="38935445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Alcohol Sales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municipality can prohibit the sale of tobacco products at stores that also sell prescription pharmaceuticals.</a:t>
            </a:r>
            <a:endParaRPr lang="en-US" dirty="0"/>
          </a:p>
        </p:txBody>
      </p:sp>
    </p:spTree>
    <p:extLst>
      <p:ext uri="{BB962C8B-B14F-4D97-AF65-F5344CB8AC3E}">
        <p14:creationId xmlns:p14="http://schemas.microsoft.com/office/powerpoint/2010/main" val="14342358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Alcohol Sales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prohibit the sale of alcohol in gas station mini-marts and grocery stores, but can allow such sales in corner stores without gas stations.</a:t>
            </a:r>
          </a:p>
          <a:p>
            <a:pPr marL="0" indent="0">
              <a:spcBef>
                <a:spcPts val="0"/>
              </a:spcBef>
              <a:buNone/>
            </a:pPr>
            <a:endParaRPr lang="en-US" altLang="en-US" sz="4800" b="1" dirty="0">
              <a:solidFill>
                <a:srgbClr val="FF0000"/>
              </a:solidFill>
              <a:cs typeface="Century Gothic"/>
            </a:endParaRPr>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31065206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Toy Giveaways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A state can require fast food restaurants with more than 10 locations in the state to have healthy meal offerings if they give away toys as an incentive item, but restaurants with fewer locations could be exempt from this requirement.</a:t>
            </a:r>
          </a:p>
          <a:p>
            <a:pPr marL="0" indent="0">
              <a:spcBef>
                <a:spcPts val="0"/>
              </a:spcBef>
              <a:buNone/>
            </a:pPr>
            <a:endParaRPr lang="en-US" dirty="0"/>
          </a:p>
        </p:txBody>
      </p:sp>
    </p:spTree>
    <p:extLst>
      <p:ext uri="{BB962C8B-B14F-4D97-AF65-F5344CB8AC3E}">
        <p14:creationId xmlns:p14="http://schemas.microsoft.com/office/powerpoint/2010/main" val="405806441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Toy Giveaways</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fontScale="92500" lnSpcReduction="20000"/>
          </a:bodyPr>
          <a:lstStyle/>
          <a:p>
            <a:pPr marL="0" indent="0">
              <a:spcBef>
                <a:spcPts val="0"/>
              </a:spcBef>
              <a:buNone/>
            </a:pPr>
            <a:r>
              <a:rPr lang="en-US" altLang="en-US" sz="4800" b="1" dirty="0">
                <a:cs typeface="Century Gothic"/>
              </a:rPr>
              <a:t>A state can require fast food restaurants with more than 10 locations in the state to have healthy meal offerings if they give away toys as an incentive item, but restaurants with fewer locations could be exempt from this requirement.</a:t>
            </a:r>
          </a:p>
          <a:p>
            <a:pPr marL="0" indent="0">
              <a:spcBef>
                <a:spcPts val="0"/>
              </a:spcBef>
              <a:buNone/>
            </a:pPr>
            <a:endParaRPr lang="en-US" altLang="en-US" sz="4800" b="1" dirty="0">
              <a:solidFill>
                <a:srgbClr val="FF0000"/>
              </a:solidFill>
              <a:cs typeface="Century Gothic"/>
            </a:endParaRPr>
          </a:p>
          <a:p>
            <a:pPr marL="0" indent="0">
              <a:spcBef>
                <a:spcPts val="0"/>
              </a:spcBef>
              <a:buNone/>
            </a:pPr>
            <a:r>
              <a:rPr lang="en-US" altLang="en-US" sz="4800" b="1" dirty="0">
                <a:solidFill>
                  <a:srgbClr val="FF0000"/>
                </a:solidFill>
                <a:cs typeface="Century Gothic"/>
              </a:rPr>
              <a:t>Answer: True</a:t>
            </a:r>
            <a:endParaRPr lang="en-US" sz="4800" dirty="0"/>
          </a:p>
        </p:txBody>
      </p:sp>
    </p:spTree>
    <p:extLst>
      <p:ext uri="{BB962C8B-B14F-4D97-AF65-F5344CB8AC3E}">
        <p14:creationId xmlns:p14="http://schemas.microsoft.com/office/powerpoint/2010/main" val="685453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4085</TotalTime>
  <Words>1958</Words>
  <Application>Microsoft Office PowerPoint</Application>
  <PresentationFormat>Widescreen</PresentationFormat>
  <Paragraphs>271</Paragraphs>
  <Slides>93</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Calibri</vt:lpstr>
      <vt:lpstr>Calibri Light</vt:lpstr>
      <vt:lpstr>Century Gothic</vt:lpstr>
      <vt:lpstr>Segoe Script</vt:lpstr>
      <vt:lpstr>Office Theme</vt:lpstr>
      <vt:lpstr>PUBLIC HEALTH LAW</vt:lpstr>
      <vt:lpstr>Disclaimer </vt:lpstr>
      <vt:lpstr>CDC DISCLAIMER </vt:lpstr>
      <vt:lpstr>Legal HISTORY reveals both the POWER &amp; LIMITATIONS of government authority to protect the public’s health</vt:lpstr>
      <vt:lpstr>Let’s go back in time</vt:lpstr>
      <vt:lpstr>The Mayflower Compact</vt:lpstr>
      <vt:lpstr>Mayflower Compact: Excerpt</vt:lpstr>
      <vt:lpstr>The Broad Street Pump</vt:lpstr>
      <vt:lpstr>New York before sanitation reform</vt:lpstr>
      <vt:lpstr>…and New York after the reform</vt:lpstr>
      <vt:lpstr>The story of a 1902 smallpox outbreak in Massachusetts</vt:lpstr>
      <vt:lpstr>“But the liberty secured by the Constitution of the United States to every person within its jurisdiction does not import an absolute right in each person to be, at all times and in all circumstances, wholly freed from restraint. There are manifold restraints to which every person is necessarily subject for the common good. On any other basis, organized society could not exist with safety to its members.”</vt:lpstr>
      <vt:lpstr>This history forms the foundation for public health law today</vt:lpstr>
      <vt:lpstr>Consider the history of tobacco control</vt:lpstr>
      <vt:lpstr>Public policy drove the decline of tobacco use</vt:lpstr>
      <vt:lpstr>California 1989–2008</vt:lpstr>
      <vt:lpstr>Health Impact Pyramid</vt:lpstr>
      <vt:lpstr>This story applies to other public health challenges</vt:lpstr>
      <vt:lpstr>Create transportation infrastructure</vt:lpstr>
      <vt:lpstr>Maintain healthy housing</vt:lpstr>
      <vt:lpstr>Prevent drug overdose deaths</vt:lpstr>
      <vt:lpstr>Ensure food safety</vt:lpstr>
      <vt:lpstr>Provide access to healthy foods</vt:lpstr>
      <vt:lpstr>Prepare for emergencies</vt:lpstr>
      <vt:lpstr>Who has the power to shape public policy to improve public health?</vt:lpstr>
      <vt:lpstr>Look to the US Constitution</vt:lpstr>
      <vt:lpstr>What are the public health powers of the federal government?</vt:lpstr>
      <vt:lpstr>Federal regulations can incentivize local action</vt:lpstr>
      <vt:lpstr>Federal government can also prohibit or preempt action</vt:lpstr>
      <vt:lpstr>The states have the primary responsibility for public health</vt:lpstr>
      <vt:lpstr>Police Power</vt:lpstr>
      <vt:lpstr>Some requirements</vt:lpstr>
      <vt:lpstr>California State Constitution: Excerpt</vt:lpstr>
      <vt:lpstr>What about tribal sovereignty?</vt:lpstr>
      <vt:lpstr>State &amp; Local Government Can…?</vt:lpstr>
      <vt:lpstr>What are the limitations  on this power?</vt:lpstr>
      <vt:lpstr>Individual Rights  vs.  The Common Good</vt:lpstr>
      <vt:lpstr>The Bill of Rights</vt:lpstr>
      <vt:lpstr>Constitutional Rights</vt:lpstr>
      <vt:lpstr>According to the 5th &amp; 14th amendments,  the government cannot deprive people of life, liberty, or property without due process of law.</vt:lpstr>
      <vt:lpstr>Procedural Due Process  Did the government allow the right to fair and impartial legal proceedings  before depriving someone of  life, liberty, or property?</vt:lpstr>
      <vt:lpstr>Substantive Due Process  Does the government have an appropriate justification for depriving someone of life, liberty, or property?</vt:lpstr>
      <vt:lpstr>Some things are more difficult for the government to regulate than others. </vt:lpstr>
      <vt:lpstr>When fundamental liberties  ARE NOT involved</vt:lpstr>
      <vt:lpstr>The Rational Basis Test  Is the government acting reasonably related to a legitimate government goal?</vt:lpstr>
      <vt:lpstr>When fundamental liberties ARE involved</vt:lpstr>
      <vt:lpstr>The Strict Scrutiny Test</vt:lpstr>
      <vt:lpstr>The government must tread carefully if a regulation affects fundamental liberties.</vt:lpstr>
      <vt:lpstr>Mandatory Vaccinations: Example 1</vt:lpstr>
      <vt:lpstr>Mandatory Vaccinations: Example 2</vt:lpstr>
      <vt:lpstr>Mandatory Vaccinations: Example 3</vt:lpstr>
      <vt:lpstr>Equal Protection</vt:lpstr>
      <vt:lpstr>Non-protected classifications</vt:lpstr>
      <vt:lpstr>The Rational Basis Test</vt:lpstr>
      <vt:lpstr>Can the government pass a law that imposes menu labeling requirements on large chain restaurants, but not on smaller chains or independents?</vt:lpstr>
      <vt:lpstr>A law that applies to bigger, but not smaller, businesses needs only to be reasonably related to a legitimate government goal.</vt:lpstr>
      <vt:lpstr>Protected Classes</vt:lpstr>
      <vt:lpstr>The Strict Scrutiny Test: Revisited</vt:lpstr>
      <vt:lpstr>More to consider</vt:lpstr>
      <vt:lpstr>More to consider – Question 1</vt:lpstr>
      <vt:lpstr>More to consider – Question 2</vt:lpstr>
      <vt:lpstr>More to consider – Question 3</vt:lpstr>
      <vt:lpstr>Legal HISTORY reveals both the POWER &amp; LIMITATIONS of government authority to protect the public’s health.</vt:lpstr>
      <vt:lpstr>Funding for this resource was made possible (in part) by the CDC. The views expressed in activity materials or publications and by speakers and moderators do not necessarily reflect the official policies of the Department of Health and Human Services, nor does the mention of trade names, commercial practices, or organizations imply endorsement by the US government.​ ​ Written materials for this activity were supported by the Cooperative Agreement Number NU38OT000307 from the CDC’s Office for State, Tribal, Local and Territorial Support.</vt:lpstr>
      <vt:lpstr>Thank you! Any Questions?</vt:lpstr>
      <vt:lpstr>Q. True or False? Preemption &amp; Local Government</vt:lpstr>
      <vt:lpstr>A. True or False? Preemption &amp; Local Government</vt:lpstr>
      <vt:lpstr>Q. True or False? Preemption &amp; Federal Government</vt:lpstr>
      <vt:lpstr>A. True or False? Preemption &amp; Federal Government</vt:lpstr>
      <vt:lpstr>Q. True or False? Due Process</vt:lpstr>
      <vt:lpstr>A. True or False? Due Process</vt:lpstr>
      <vt:lpstr>Q. True or False? Quarantine</vt:lpstr>
      <vt:lpstr>A. True or False? Quarantine</vt:lpstr>
      <vt:lpstr>Q. True or False? Fruits &amp; Vegetables</vt:lpstr>
      <vt:lpstr>A. True or False? Fruits &amp; Vegetables</vt:lpstr>
      <vt:lpstr>Q. True or False? Swimming Pools</vt:lpstr>
      <vt:lpstr>A. True or False? Swimming Pools</vt:lpstr>
      <vt:lpstr>Q. True or False? Mandatory Treatment</vt:lpstr>
      <vt:lpstr>A. True or False? Mandatory Treatment</vt:lpstr>
      <vt:lpstr>Q. True or False? Smokefree Homes</vt:lpstr>
      <vt:lpstr>A. True or False? Smokefree Homes</vt:lpstr>
      <vt:lpstr>Q. True or False? Equal Protection</vt:lpstr>
      <vt:lpstr>A. True or False? Equal Protection</vt:lpstr>
      <vt:lpstr>Q. True or False? Motorcycle Helmets</vt:lpstr>
      <vt:lpstr>A. True or False? Motor Cycle Helmets</vt:lpstr>
      <vt:lpstr>Q. True or False? MERS</vt:lpstr>
      <vt:lpstr>A. True or False? MERS</vt:lpstr>
      <vt:lpstr>Q. True or False? Tobacco in Pharmacies</vt:lpstr>
      <vt:lpstr>A. True or False? Tobacco in Pharmacies</vt:lpstr>
      <vt:lpstr>Q. True or False? Alcohol Sales</vt:lpstr>
      <vt:lpstr>A. True or False? Alcohol Sales</vt:lpstr>
      <vt:lpstr>Q. True or False? Toy Giveaways</vt:lpstr>
      <vt:lpstr>A. True or False? Toy Giveaways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LAW Past &amp; Present</dc:title>
  <dc:creator>Yesenia Ortega</dc:creator>
  <cp:lastModifiedBy>Rebecca Johnson</cp:lastModifiedBy>
  <cp:revision>47</cp:revision>
  <dcterms:created xsi:type="dcterms:W3CDTF">2019-04-08T17:55:06Z</dcterms:created>
  <dcterms:modified xsi:type="dcterms:W3CDTF">2019-10-11T23:57:23Z</dcterms:modified>
</cp:coreProperties>
</file>